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43"/>
  </p:notesMasterIdLst>
  <p:handoutMasterIdLst>
    <p:handoutMasterId r:id="rId44"/>
  </p:handoutMasterIdLst>
  <p:sldIdLst>
    <p:sldId id="429" r:id="rId2"/>
    <p:sldId id="468" r:id="rId3"/>
    <p:sldId id="470" r:id="rId4"/>
    <p:sldId id="471" r:id="rId5"/>
    <p:sldId id="269" r:id="rId6"/>
    <p:sldId id="492" r:id="rId7"/>
    <p:sldId id="462" r:id="rId8"/>
    <p:sldId id="463" r:id="rId9"/>
    <p:sldId id="464" r:id="rId10"/>
    <p:sldId id="466" r:id="rId11"/>
    <p:sldId id="452" r:id="rId12"/>
    <p:sldId id="472" r:id="rId13"/>
    <p:sldId id="461" r:id="rId14"/>
    <p:sldId id="467" r:id="rId15"/>
    <p:sldId id="493" r:id="rId16"/>
    <p:sldId id="473" r:id="rId17"/>
    <p:sldId id="474" r:id="rId18"/>
    <p:sldId id="483" r:id="rId19"/>
    <p:sldId id="498" r:id="rId20"/>
    <p:sldId id="475" r:id="rId21"/>
    <p:sldId id="494" r:id="rId22"/>
    <p:sldId id="476" r:id="rId23"/>
    <p:sldId id="477" r:id="rId24"/>
    <p:sldId id="478" r:id="rId25"/>
    <p:sldId id="479" r:id="rId26"/>
    <p:sldId id="480" r:id="rId27"/>
    <p:sldId id="489" r:id="rId28"/>
    <p:sldId id="496" r:id="rId29"/>
    <p:sldId id="499" r:id="rId30"/>
    <p:sldId id="500" r:id="rId31"/>
    <p:sldId id="501" r:id="rId32"/>
    <p:sldId id="484" r:id="rId33"/>
    <p:sldId id="497" r:id="rId34"/>
    <p:sldId id="495" r:id="rId35"/>
    <p:sldId id="482" r:id="rId36"/>
    <p:sldId id="485" r:id="rId37"/>
    <p:sldId id="486" r:id="rId38"/>
    <p:sldId id="487" r:id="rId39"/>
    <p:sldId id="488" r:id="rId40"/>
    <p:sldId id="490" r:id="rId41"/>
    <p:sldId id="491" r:id="rId42"/>
  </p:sldIdLst>
  <p:sldSz cx="9144000" cy="6858000" type="screen4x3"/>
  <p:notesSz cx="7315200" cy="9601200"/>
  <p:defaultTextStyle>
    <a:defPPr>
      <a:defRPr lang="el-GR"/>
    </a:defPPr>
    <a:lvl1pPr algn="l" rtl="0" fontAlgn="base">
      <a:spcBef>
        <a:spcPct val="0"/>
      </a:spcBef>
      <a:spcAft>
        <a:spcPct val="0"/>
      </a:spcAft>
      <a:defRPr sz="3000" kern="1200">
        <a:solidFill>
          <a:schemeClr val="tx1"/>
        </a:solidFill>
        <a:latin typeface="Myriad Pro" pitchFamily="34" charset="0"/>
        <a:ea typeface="+mn-ea"/>
        <a:cs typeface="+mn-cs"/>
      </a:defRPr>
    </a:lvl1pPr>
    <a:lvl2pPr marL="457200" algn="l" rtl="0" fontAlgn="base">
      <a:spcBef>
        <a:spcPct val="0"/>
      </a:spcBef>
      <a:spcAft>
        <a:spcPct val="0"/>
      </a:spcAft>
      <a:defRPr sz="3000" kern="1200">
        <a:solidFill>
          <a:schemeClr val="tx1"/>
        </a:solidFill>
        <a:latin typeface="Myriad Pro" pitchFamily="34" charset="0"/>
        <a:ea typeface="+mn-ea"/>
        <a:cs typeface="+mn-cs"/>
      </a:defRPr>
    </a:lvl2pPr>
    <a:lvl3pPr marL="914400" algn="l" rtl="0" fontAlgn="base">
      <a:spcBef>
        <a:spcPct val="0"/>
      </a:spcBef>
      <a:spcAft>
        <a:spcPct val="0"/>
      </a:spcAft>
      <a:defRPr sz="3000" kern="1200">
        <a:solidFill>
          <a:schemeClr val="tx1"/>
        </a:solidFill>
        <a:latin typeface="Myriad Pro" pitchFamily="34" charset="0"/>
        <a:ea typeface="+mn-ea"/>
        <a:cs typeface="+mn-cs"/>
      </a:defRPr>
    </a:lvl3pPr>
    <a:lvl4pPr marL="1371600" algn="l" rtl="0" fontAlgn="base">
      <a:spcBef>
        <a:spcPct val="0"/>
      </a:spcBef>
      <a:spcAft>
        <a:spcPct val="0"/>
      </a:spcAft>
      <a:defRPr sz="3000" kern="1200">
        <a:solidFill>
          <a:schemeClr val="tx1"/>
        </a:solidFill>
        <a:latin typeface="Myriad Pro" pitchFamily="34" charset="0"/>
        <a:ea typeface="+mn-ea"/>
        <a:cs typeface="+mn-cs"/>
      </a:defRPr>
    </a:lvl4pPr>
    <a:lvl5pPr marL="1828800" algn="l" rtl="0" fontAlgn="base">
      <a:spcBef>
        <a:spcPct val="0"/>
      </a:spcBef>
      <a:spcAft>
        <a:spcPct val="0"/>
      </a:spcAft>
      <a:defRPr sz="3000" kern="1200">
        <a:solidFill>
          <a:schemeClr val="tx1"/>
        </a:solidFill>
        <a:latin typeface="Myriad Pro" pitchFamily="34" charset="0"/>
        <a:ea typeface="+mn-ea"/>
        <a:cs typeface="+mn-cs"/>
      </a:defRPr>
    </a:lvl5pPr>
    <a:lvl6pPr marL="2286000" algn="l" defTabSz="914400" rtl="0" eaLnBrk="1" latinLnBrk="0" hangingPunct="1">
      <a:defRPr sz="3000" kern="1200">
        <a:solidFill>
          <a:schemeClr val="tx1"/>
        </a:solidFill>
        <a:latin typeface="Myriad Pro" pitchFamily="34" charset="0"/>
        <a:ea typeface="+mn-ea"/>
        <a:cs typeface="+mn-cs"/>
      </a:defRPr>
    </a:lvl6pPr>
    <a:lvl7pPr marL="2743200" algn="l" defTabSz="914400" rtl="0" eaLnBrk="1" latinLnBrk="0" hangingPunct="1">
      <a:defRPr sz="3000" kern="1200">
        <a:solidFill>
          <a:schemeClr val="tx1"/>
        </a:solidFill>
        <a:latin typeface="Myriad Pro" pitchFamily="34" charset="0"/>
        <a:ea typeface="+mn-ea"/>
        <a:cs typeface="+mn-cs"/>
      </a:defRPr>
    </a:lvl7pPr>
    <a:lvl8pPr marL="3200400" algn="l" defTabSz="914400" rtl="0" eaLnBrk="1" latinLnBrk="0" hangingPunct="1">
      <a:defRPr sz="3000" kern="1200">
        <a:solidFill>
          <a:schemeClr val="tx1"/>
        </a:solidFill>
        <a:latin typeface="Myriad Pro" pitchFamily="34" charset="0"/>
        <a:ea typeface="+mn-ea"/>
        <a:cs typeface="+mn-cs"/>
      </a:defRPr>
    </a:lvl8pPr>
    <a:lvl9pPr marL="3657600" algn="l" defTabSz="914400" rtl="0" eaLnBrk="1" latinLnBrk="0" hangingPunct="1">
      <a:defRPr sz="3000" kern="1200">
        <a:solidFill>
          <a:schemeClr val="tx1"/>
        </a:solidFill>
        <a:latin typeface="Myriad Pro"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0000"/>
    <a:srgbClr val="C9FFC9"/>
    <a:srgbClr val="B7FFB7"/>
    <a:srgbClr val="FF0000"/>
    <a:srgbClr val="9BFF9B"/>
    <a:srgbClr val="00FF00"/>
    <a:srgbClr val="96969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42" autoAdjust="0"/>
    <p:restoredTop sz="94815" autoAdjust="0"/>
  </p:normalViewPr>
  <p:slideViewPr>
    <p:cSldViewPr snapToGrid="0" snapToObjects="1">
      <p:cViewPr>
        <p:scale>
          <a:sx n="87" d="100"/>
          <a:sy n="87" d="100"/>
        </p:scale>
        <p:origin x="-1794" y="-84"/>
      </p:cViewPr>
      <p:guideLst>
        <p:guide orient="horz" pos="2160"/>
        <p:guide pos="2880"/>
      </p:guideLst>
    </p:cSldViewPr>
  </p:slideViewPr>
  <p:outlineViewPr>
    <p:cViewPr>
      <p:scale>
        <a:sx n="33" d="100"/>
        <a:sy n="33" d="100"/>
      </p:scale>
      <p:origin x="0" y="943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3288" y="-11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l-GR"/>
          </a:p>
        </p:txBody>
      </p:sp>
      <p:sp>
        <p:nvSpPr>
          <p:cNvPr id="7065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l-GR"/>
          </a:p>
        </p:txBody>
      </p:sp>
      <p:sp>
        <p:nvSpPr>
          <p:cNvPr id="7066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l-GR"/>
          </a:p>
        </p:txBody>
      </p:sp>
      <p:sp>
        <p:nvSpPr>
          <p:cNvPr id="7066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3B8CFF7-3EF6-4DA9-9186-087CF0CF1D3B}" type="slidenum">
              <a:rPr lang="el-GR"/>
              <a:pPr>
                <a:defRPr/>
              </a:pPr>
              <a:t>‹#›</a:t>
            </a:fld>
            <a:endParaRPr lang="el-GR"/>
          </a:p>
        </p:txBody>
      </p:sp>
    </p:spTree>
    <p:extLst>
      <p:ext uri="{BB962C8B-B14F-4D97-AF65-F5344CB8AC3E}">
        <p14:creationId xmlns:p14="http://schemas.microsoft.com/office/powerpoint/2010/main" val="1334405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l-GR"/>
          </a:p>
        </p:txBody>
      </p:sp>
      <p:sp>
        <p:nvSpPr>
          <p:cNvPr id="92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l-GR"/>
          </a:p>
        </p:txBody>
      </p:sp>
      <p:sp>
        <p:nvSpPr>
          <p:cNvPr id="8602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92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l-GR"/>
          </a:p>
        </p:txBody>
      </p:sp>
      <p:sp>
        <p:nvSpPr>
          <p:cNvPr id="92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A97F5FC-9FBE-4127-9BD7-89515B224677}" type="slidenum">
              <a:rPr lang="el-GR"/>
              <a:pPr>
                <a:defRPr/>
              </a:pPr>
              <a:t>‹#›</a:t>
            </a:fld>
            <a:endParaRPr lang="el-GR"/>
          </a:p>
        </p:txBody>
      </p:sp>
    </p:spTree>
    <p:extLst>
      <p:ext uri="{BB962C8B-B14F-4D97-AF65-F5344CB8AC3E}">
        <p14:creationId xmlns:p14="http://schemas.microsoft.com/office/powerpoint/2010/main" val="3050434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97F5FC-9FBE-4127-9BD7-89515B224677}" type="slidenum">
              <a:rPr lang="el-GR" smtClean="0"/>
              <a:pPr>
                <a:defRPr/>
              </a:pPr>
              <a:t>1</a:t>
            </a:fld>
            <a:endParaRPr lang="el-GR"/>
          </a:p>
        </p:txBody>
      </p:sp>
    </p:spTree>
    <p:extLst>
      <p:ext uri="{BB962C8B-B14F-4D97-AF65-F5344CB8AC3E}">
        <p14:creationId xmlns:p14="http://schemas.microsoft.com/office/powerpoint/2010/main" val="223900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79898A1-ED81-4337-86FC-AE66CE93FBF8}" type="slidenum">
              <a:rPr lang="el-GR"/>
              <a:pPr/>
              <a:t>3</a:t>
            </a:fld>
            <a:endParaRPr lang="el-G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mtClean="0"/>
              <a:t>Provide one slide for each of the main RTD results of the lab.</a:t>
            </a:r>
          </a:p>
          <a:p>
            <a:pPr eaLnBrk="1" hangingPunct="1"/>
            <a:r>
              <a:rPr lang="en-US" smtClean="0"/>
              <a:t>Keypoints are meant to explain why the achievement is considered important/useful/etc…</a:t>
            </a:r>
            <a:endParaRPr lang="el-GR" smtClean="0"/>
          </a:p>
        </p:txBody>
      </p:sp>
    </p:spTree>
    <p:extLst>
      <p:ext uri="{BB962C8B-B14F-4D97-AF65-F5344CB8AC3E}">
        <p14:creationId xmlns:p14="http://schemas.microsoft.com/office/powerpoint/2010/main" val="380475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p>
        </p:txBody>
      </p:sp>
      <p:sp>
        <p:nvSpPr>
          <p:cNvPr id="88068" name="Slide Number Placeholder 3"/>
          <p:cNvSpPr>
            <a:spLocks noGrp="1"/>
          </p:cNvSpPr>
          <p:nvPr>
            <p:ph type="sldNum" sz="quarter" idx="5"/>
          </p:nvPr>
        </p:nvSpPr>
        <p:spPr>
          <a:noFill/>
        </p:spPr>
        <p:txBody>
          <a:bodyPr/>
          <a:lstStyle/>
          <a:p>
            <a:fld id="{6596B990-67A3-4C6E-9E61-B932D35EC032}" type="slidenum">
              <a:rPr lang="el-GR" smtClean="0"/>
              <a:pPr/>
              <a:t>5</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p>
        </p:txBody>
      </p:sp>
      <p:sp>
        <p:nvSpPr>
          <p:cNvPr id="88068" name="Slide Number Placeholder 3"/>
          <p:cNvSpPr>
            <a:spLocks noGrp="1"/>
          </p:cNvSpPr>
          <p:nvPr>
            <p:ph type="sldNum" sz="quarter" idx="5"/>
          </p:nvPr>
        </p:nvSpPr>
        <p:spPr>
          <a:noFill/>
        </p:spPr>
        <p:txBody>
          <a:bodyPr/>
          <a:lstStyle/>
          <a:p>
            <a:fld id="{6596B990-67A3-4C6E-9E61-B932D35EC032}" type="slidenum">
              <a:rPr lang="el-GR" smtClean="0"/>
              <a:pPr/>
              <a:t>6</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p>
        </p:txBody>
      </p:sp>
      <p:sp>
        <p:nvSpPr>
          <p:cNvPr id="88068" name="Slide Number Placeholder 3"/>
          <p:cNvSpPr>
            <a:spLocks noGrp="1"/>
          </p:cNvSpPr>
          <p:nvPr>
            <p:ph type="sldNum" sz="quarter" idx="5"/>
          </p:nvPr>
        </p:nvSpPr>
        <p:spPr>
          <a:noFill/>
        </p:spPr>
        <p:txBody>
          <a:bodyPr/>
          <a:lstStyle/>
          <a:p>
            <a:fld id="{6596B990-67A3-4C6E-9E61-B932D35EC032}" type="slidenum">
              <a:rPr lang="el-GR" smtClean="0"/>
              <a:pPr/>
              <a:t>15</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p>
        </p:txBody>
      </p:sp>
      <p:sp>
        <p:nvSpPr>
          <p:cNvPr id="88068" name="Slide Number Placeholder 3"/>
          <p:cNvSpPr>
            <a:spLocks noGrp="1"/>
          </p:cNvSpPr>
          <p:nvPr>
            <p:ph type="sldNum" sz="quarter" idx="5"/>
          </p:nvPr>
        </p:nvSpPr>
        <p:spPr>
          <a:noFill/>
        </p:spPr>
        <p:txBody>
          <a:bodyPr/>
          <a:lstStyle/>
          <a:p>
            <a:fld id="{6596B990-67A3-4C6E-9E61-B932D35EC032}" type="slidenum">
              <a:rPr lang="el-GR" smtClean="0"/>
              <a:pPr/>
              <a:t>21</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p>
        </p:txBody>
      </p:sp>
      <p:sp>
        <p:nvSpPr>
          <p:cNvPr id="88068" name="Slide Number Placeholder 3"/>
          <p:cNvSpPr>
            <a:spLocks noGrp="1"/>
          </p:cNvSpPr>
          <p:nvPr>
            <p:ph type="sldNum" sz="quarter" idx="5"/>
          </p:nvPr>
        </p:nvSpPr>
        <p:spPr>
          <a:noFill/>
        </p:spPr>
        <p:txBody>
          <a:bodyPr/>
          <a:lstStyle/>
          <a:p>
            <a:fld id="{6596B990-67A3-4C6E-9E61-B932D35EC032}" type="slidenum">
              <a:rPr lang="el-GR" smtClean="0"/>
              <a:pPr/>
              <a:t>34</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97F5FC-9FBE-4127-9BD7-89515B224677}" type="slidenum">
              <a:rPr lang="el-GR" smtClean="0"/>
              <a:pPr>
                <a:defRPr/>
              </a:pPr>
              <a:t>41</a:t>
            </a:fld>
            <a:endParaRPr lang="el-GR"/>
          </a:p>
        </p:txBody>
      </p:sp>
    </p:spTree>
    <p:extLst>
      <p:ext uri="{BB962C8B-B14F-4D97-AF65-F5344CB8AC3E}">
        <p14:creationId xmlns:p14="http://schemas.microsoft.com/office/powerpoint/2010/main" val="223900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atin typeface="Myriad Pro" pitchFamily="34" charset="0"/>
              </a:defRPr>
            </a:lvl1pPr>
          </a:lstStyle>
          <a:p>
            <a:pPr>
              <a:defRPr/>
            </a:pPr>
            <a:fld id="{663C4264-6EAF-45C5-A32E-9B175A0A85C1}"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atin typeface="Myriad Pro" pitchFamily="34" charset="0"/>
              </a:defRPr>
            </a:lvl1pPr>
          </a:lstStyle>
          <a:p>
            <a:pPr>
              <a:defRPr/>
            </a:pPr>
            <a:fld id="{7B1D045F-F73E-4BB3-9273-FE9A685B9F72}"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6063" y="260350"/>
            <a:ext cx="2090737" cy="5865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60350"/>
            <a:ext cx="6119813"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atin typeface="Myriad Pro" pitchFamily="34" charset="0"/>
              </a:defRPr>
            </a:lvl1pPr>
          </a:lstStyle>
          <a:p>
            <a:pPr>
              <a:defRPr/>
            </a:pPr>
            <a:fld id="{58EFE797-87A4-4298-A42A-48E3B097F51A}"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atin typeface="Myriad Pro" pitchFamily="34" charset="0"/>
              </a:defRPr>
            </a:lvl1pPr>
          </a:lstStyle>
          <a:p>
            <a:pPr>
              <a:defRPr/>
            </a:pPr>
            <a:fld id="{8E1C1C7B-476D-4F6B-BEFA-BEECED61C017}" type="slidenum">
              <a:rPr lang="el-GR"/>
              <a:pPr>
                <a:defRPr/>
              </a:pPr>
              <a:t>‹#›</a:t>
            </a:fld>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atin typeface="Myriad Pro" pitchFamily="34" charset="0"/>
              </a:defRPr>
            </a:lvl1pPr>
          </a:lstStyle>
          <a:p>
            <a:pPr>
              <a:defRPr/>
            </a:pPr>
            <a:fld id="{0BEE2F9C-897C-41BF-98EA-4F4734EAE492}"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600200"/>
            <a:ext cx="41052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1525" y="1600200"/>
            <a:ext cx="41052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atin typeface="Myriad Pro" pitchFamily="34" charset="0"/>
              </a:defRPr>
            </a:lvl1pPr>
          </a:lstStyle>
          <a:p>
            <a:pPr>
              <a:defRPr/>
            </a:pPr>
            <a:fld id="{CFA75D00-EED8-4FED-A6C8-C10CF789DE3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atin typeface="Myriad Pro" pitchFamily="34" charset="0"/>
              </a:defRPr>
            </a:lvl1pPr>
          </a:lstStyle>
          <a:p>
            <a:pPr>
              <a:defRPr/>
            </a:pPr>
            <a:fld id="{9B6062F1-B327-4B7C-B482-9F67C5F2FB77}"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atin typeface="Myriad Pro" pitchFamily="34" charset="0"/>
              </a:defRPr>
            </a:lvl1pPr>
          </a:lstStyle>
          <a:p>
            <a:pPr>
              <a:defRPr/>
            </a:pPr>
            <a:fld id="{05E20CB7-CB97-4064-90B7-3DE336FE2C4D}"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atin typeface="Myriad Pro" pitchFamily="34" charset="0"/>
              </a:defRPr>
            </a:lvl1pPr>
          </a:lstStyle>
          <a:p>
            <a:pPr>
              <a:defRPr/>
            </a:pPr>
            <a:fld id="{2166198B-6CF4-499B-A25C-B0CD87215E0B}"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atin typeface="Myriad Pro" pitchFamily="34" charset="0"/>
              </a:defRPr>
            </a:lvl1pPr>
          </a:lstStyle>
          <a:p>
            <a:pPr>
              <a:defRPr/>
            </a:pPr>
            <a:fld id="{DE06F2D1-5C2F-4EC8-BCDF-AB1F31EBD915}"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atin typeface="Myriad Pro" pitchFamily="34" charset="0"/>
              </a:defRPr>
            </a:lvl1pPr>
          </a:lstStyle>
          <a:p>
            <a:pPr>
              <a:defRPr/>
            </a:pPr>
            <a:fld id="{CEF7DC94-559D-401C-80D7-3B0C65F462F3}"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6"/>
          <p:cNvSpPr>
            <a:spLocks noChangeArrowheads="1"/>
          </p:cNvSpPr>
          <p:nvPr userDrawn="1"/>
        </p:nvSpPr>
        <p:spPr bwMode="auto">
          <a:xfrm>
            <a:off x="785813" y="6569075"/>
            <a:ext cx="8358187" cy="307975"/>
          </a:xfrm>
          <a:prstGeom prst="rect">
            <a:avLst/>
          </a:prstGeom>
          <a:solidFill>
            <a:srgbClr val="A49B8A"/>
          </a:solidFill>
          <a:ln w="9525">
            <a:noFill/>
            <a:miter lim="800000"/>
            <a:headEnd/>
            <a:tailEnd/>
          </a:ln>
          <a:effectLst/>
        </p:spPr>
        <p:txBody>
          <a:bodyPr wrap="none" anchor="ctr"/>
          <a:lstStyle/>
          <a:p>
            <a:pPr>
              <a:defRPr/>
            </a:pPr>
            <a:endParaRPr lang="en-US" sz="1800">
              <a:solidFill>
                <a:srgbClr val="000000"/>
              </a:solidFill>
              <a:latin typeface="Arial" charset="0"/>
            </a:endParaRPr>
          </a:p>
        </p:txBody>
      </p:sp>
      <p:sp>
        <p:nvSpPr>
          <p:cNvPr id="3075" name="Rectangle 2"/>
          <p:cNvSpPr>
            <a:spLocks noGrp="1" noChangeArrowheads="1"/>
          </p:cNvSpPr>
          <p:nvPr>
            <p:ph type="title"/>
          </p:nvPr>
        </p:nvSpPr>
        <p:spPr bwMode="auto">
          <a:xfrm>
            <a:off x="666750" y="260350"/>
            <a:ext cx="8020050"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3076" name="Rectangle 3"/>
          <p:cNvSpPr>
            <a:spLocks noGrp="1" noChangeArrowheads="1"/>
          </p:cNvSpPr>
          <p:nvPr>
            <p:ph type="body" idx="1"/>
          </p:nvPr>
        </p:nvSpPr>
        <p:spPr bwMode="auto">
          <a:xfrm>
            <a:off x="323850" y="1600200"/>
            <a:ext cx="83629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text</a:t>
            </a:r>
            <a:r>
              <a:rPr lang="el-GR" dirty="0" smtClean="0"/>
              <a:t> </a:t>
            </a:r>
            <a:r>
              <a:rPr lang="el-GR" dirty="0" err="1" smtClean="0"/>
              <a:t>styles</a:t>
            </a:r>
            <a:endParaRPr lang="el-GR" dirty="0" smtClean="0"/>
          </a:p>
          <a:p>
            <a:pPr lvl="1"/>
            <a:r>
              <a:rPr lang="el-GR" dirty="0" err="1" smtClean="0"/>
              <a:t>Second</a:t>
            </a:r>
            <a:r>
              <a:rPr lang="el-GR" dirty="0" smtClean="0"/>
              <a:t> </a:t>
            </a:r>
            <a:r>
              <a:rPr lang="el-GR" dirty="0" err="1" smtClean="0"/>
              <a:t>level</a:t>
            </a:r>
            <a:endParaRPr lang="el-GR" dirty="0" smtClean="0"/>
          </a:p>
          <a:p>
            <a:pPr lvl="2"/>
            <a:r>
              <a:rPr lang="el-GR" dirty="0" err="1" smtClean="0"/>
              <a:t>Third</a:t>
            </a:r>
            <a:r>
              <a:rPr lang="el-GR" dirty="0" smtClean="0"/>
              <a:t> </a:t>
            </a:r>
            <a:r>
              <a:rPr lang="el-GR" dirty="0" err="1" smtClean="0"/>
              <a:t>level</a:t>
            </a:r>
            <a:endParaRPr lang="el-GR" dirty="0" smtClean="0"/>
          </a:p>
          <a:p>
            <a:pPr lvl="3"/>
            <a:r>
              <a:rPr lang="el-GR" dirty="0" err="1" smtClean="0"/>
              <a:t>Fourth</a:t>
            </a:r>
            <a:r>
              <a:rPr lang="el-GR" dirty="0" smtClean="0"/>
              <a:t> </a:t>
            </a:r>
            <a:r>
              <a:rPr lang="el-GR" dirty="0" err="1" smtClean="0"/>
              <a:t>level</a:t>
            </a:r>
            <a:endParaRPr lang="el-GR" dirty="0" smtClean="0"/>
          </a:p>
          <a:p>
            <a:pPr lvl="4"/>
            <a:r>
              <a:rPr lang="el-GR" dirty="0" err="1" smtClean="0"/>
              <a:t>Fifth</a:t>
            </a:r>
            <a:r>
              <a:rPr lang="el-GR" dirty="0" smtClean="0"/>
              <a:t> </a:t>
            </a:r>
            <a:r>
              <a:rPr lang="el-GR" dirty="0" err="1" smtClean="0"/>
              <a:t>level</a:t>
            </a:r>
            <a:endParaRPr lang="el-GR" dirty="0" smtClean="0"/>
          </a:p>
        </p:txBody>
      </p:sp>
      <p:sp>
        <p:nvSpPr>
          <p:cNvPr id="1032" name="Line 8"/>
          <p:cNvSpPr>
            <a:spLocks noChangeShapeType="1"/>
          </p:cNvSpPr>
          <p:nvPr userDrawn="1"/>
        </p:nvSpPr>
        <p:spPr bwMode="auto">
          <a:xfrm>
            <a:off x="795338" y="1125538"/>
            <a:ext cx="8348662" cy="0"/>
          </a:xfrm>
          <a:prstGeom prst="line">
            <a:avLst/>
          </a:prstGeom>
          <a:noFill/>
          <a:ln w="12700">
            <a:solidFill>
              <a:srgbClr val="938875"/>
            </a:solidFill>
            <a:round/>
            <a:headEnd/>
            <a:tailEnd/>
          </a:ln>
          <a:effectLst/>
        </p:spPr>
        <p:txBody>
          <a:bodyPr/>
          <a:lstStyle/>
          <a:p>
            <a:pPr>
              <a:defRPr/>
            </a:pPr>
            <a:endParaRPr lang="en-US" sz="1800">
              <a:solidFill>
                <a:srgbClr val="000000"/>
              </a:solidFill>
              <a:latin typeface="Arial" charset="0"/>
            </a:endParaRPr>
          </a:p>
        </p:txBody>
      </p:sp>
      <p:sp>
        <p:nvSpPr>
          <p:cNvPr id="1030" name="Rectangle 6"/>
          <p:cNvSpPr>
            <a:spLocks noGrp="1" noChangeArrowheads="1"/>
          </p:cNvSpPr>
          <p:nvPr>
            <p:ph type="sldNum" sz="quarter" idx="4"/>
          </p:nvPr>
        </p:nvSpPr>
        <p:spPr bwMode="auto">
          <a:xfrm>
            <a:off x="7902575" y="6577013"/>
            <a:ext cx="1152525"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FFFFFF"/>
                </a:solidFill>
                <a:latin typeface="Arial" charset="0"/>
              </a:defRPr>
            </a:lvl1pPr>
          </a:lstStyle>
          <a:p>
            <a:pPr>
              <a:defRPr/>
            </a:pPr>
            <a:fld id="{B6D4561A-E006-4D62-9695-E87A187BDCFE}" type="slidenum">
              <a:rPr lang="el-GR"/>
              <a:pPr>
                <a:defRPr/>
              </a:pPr>
              <a:t>‹#›</a:t>
            </a:fld>
            <a:endParaRPr lang="el-GR"/>
          </a:p>
        </p:txBody>
      </p:sp>
      <p:sp>
        <p:nvSpPr>
          <p:cNvPr id="1049" name="Text Box 25"/>
          <p:cNvSpPr txBox="1">
            <a:spLocks noChangeArrowheads="1"/>
          </p:cNvSpPr>
          <p:nvPr userDrawn="1"/>
        </p:nvSpPr>
        <p:spPr bwMode="auto">
          <a:xfrm>
            <a:off x="827088" y="6562725"/>
            <a:ext cx="5977160" cy="276999"/>
          </a:xfrm>
          <a:prstGeom prst="rect">
            <a:avLst/>
          </a:prstGeom>
          <a:noFill/>
          <a:ln w="9525">
            <a:noFill/>
            <a:miter lim="800000"/>
            <a:headEnd/>
            <a:tailEnd/>
          </a:ln>
          <a:effectLst/>
        </p:spPr>
        <p:txBody>
          <a:bodyPr wrap="square">
            <a:spAutoFit/>
          </a:bodyPr>
          <a:lstStyle/>
          <a:p>
            <a:pPr>
              <a:spcBef>
                <a:spcPct val="50000"/>
              </a:spcBef>
              <a:defRPr/>
            </a:pPr>
            <a:r>
              <a:rPr lang="en-US" sz="1200" dirty="0" smtClean="0">
                <a:solidFill>
                  <a:srgbClr val="FFFFFF"/>
                </a:solidFill>
                <a:latin typeface="Arial" charset="0"/>
              </a:rPr>
              <a:t>markatos@ics.forth.gr – www.syssec</a:t>
            </a:r>
            <a:r>
              <a:rPr lang="en-US" sz="1200" dirty="0">
                <a:solidFill>
                  <a:srgbClr val="FFFFFF"/>
                </a:solidFill>
                <a:latin typeface="Arial" charset="0"/>
              </a:rPr>
              <a:t>-project.eu – </a:t>
            </a:r>
            <a:r>
              <a:rPr lang="en-US" sz="1200" dirty="0" smtClean="0">
                <a:solidFill>
                  <a:srgbClr val="FFFFFF"/>
                </a:solidFill>
                <a:latin typeface="Arial" charset="0"/>
              </a:rPr>
              <a:t>SWITCH March</a:t>
            </a:r>
            <a:r>
              <a:rPr lang="en-US" sz="1200" baseline="0" dirty="0" smtClean="0">
                <a:solidFill>
                  <a:srgbClr val="FFFFFF"/>
                </a:solidFill>
                <a:latin typeface="Arial" charset="0"/>
              </a:rPr>
              <a:t> 31</a:t>
            </a:r>
            <a:r>
              <a:rPr lang="en-US" sz="1200" baseline="30000" dirty="0" smtClean="0">
                <a:solidFill>
                  <a:srgbClr val="FFFFFF"/>
                </a:solidFill>
                <a:latin typeface="Arial" charset="0"/>
              </a:rPr>
              <a:t>st</a:t>
            </a:r>
            <a:r>
              <a:rPr lang="en-US" sz="1200" baseline="0" dirty="0" smtClean="0">
                <a:solidFill>
                  <a:srgbClr val="FFFFFF"/>
                </a:solidFill>
                <a:latin typeface="Arial" charset="0"/>
              </a:rPr>
              <a:t> </a:t>
            </a:r>
            <a:r>
              <a:rPr lang="en-US" sz="1200" dirty="0" smtClean="0">
                <a:solidFill>
                  <a:srgbClr val="FFFFFF"/>
                </a:solidFill>
                <a:latin typeface="Arial" charset="0"/>
              </a:rPr>
              <a:t> 2014 </a:t>
            </a:r>
            <a:endParaRPr lang="el-GR" sz="1200" dirty="0">
              <a:solidFill>
                <a:srgbClr val="FFFFFF"/>
              </a:solidFill>
              <a:latin typeface="Arial" charset="0"/>
            </a:endParaRPr>
          </a:p>
        </p:txBody>
      </p:sp>
      <p:pic>
        <p:nvPicPr>
          <p:cNvPr id="3080" name="Picture 27" descr="syssec"/>
          <p:cNvPicPr>
            <a:picLocks noChangeAspect="1" noChangeArrowheads="1"/>
          </p:cNvPicPr>
          <p:nvPr userDrawn="1"/>
        </p:nvPicPr>
        <p:blipFill>
          <a:blip r:embed="rId13" cstate="print"/>
          <a:srcRect/>
          <a:stretch>
            <a:fillRect/>
          </a:stretch>
        </p:blipFill>
        <p:spPr bwMode="auto">
          <a:xfrm>
            <a:off x="7508875" y="115888"/>
            <a:ext cx="1620838" cy="428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400" b="1">
          <a:solidFill>
            <a:srgbClr val="837967"/>
          </a:solidFill>
          <a:latin typeface="+mj-lt"/>
          <a:ea typeface="+mj-ea"/>
          <a:cs typeface="+mj-cs"/>
        </a:defRPr>
      </a:lvl1pPr>
      <a:lvl2pPr algn="l" rtl="0" eaLnBrk="0" fontAlgn="base" hangingPunct="0">
        <a:spcBef>
          <a:spcPct val="0"/>
        </a:spcBef>
        <a:spcAft>
          <a:spcPct val="0"/>
        </a:spcAft>
        <a:defRPr sz="3400" b="1">
          <a:solidFill>
            <a:srgbClr val="837967"/>
          </a:solidFill>
          <a:latin typeface="Arial" charset="0"/>
        </a:defRPr>
      </a:lvl2pPr>
      <a:lvl3pPr algn="l" rtl="0" eaLnBrk="0" fontAlgn="base" hangingPunct="0">
        <a:spcBef>
          <a:spcPct val="0"/>
        </a:spcBef>
        <a:spcAft>
          <a:spcPct val="0"/>
        </a:spcAft>
        <a:defRPr sz="3400" b="1">
          <a:solidFill>
            <a:srgbClr val="837967"/>
          </a:solidFill>
          <a:latin typeface="Arial" charset="0"/>
        </a:defRPr>
      </a:lvl3pPr>
      <a:lvl4pPr algn="l" rtl="0" eaLnBrk="0" fontAlgn="base" hangingPunct="0">
        <a:spcBef>
          <a:spcPct val="0"/>
        </a:spcBef>
        <a:spcAft>
          <a:spcPct val="0"/>
        </a:spcAft>
        <a:defRPr sz="3400" b="1">
          <a:solidFill>
            <a:srgbClr val="837967"/>
          </a:solidFill>
          <a:latin typeface="Arial" charset="0"/>
        </a:defRPr>
      </a:lvl4pPr>
      <a:lvl5pPr algn="l" rtl="0" eaLnBrk="0" fontAlgn="base" hangingPunct="0">
        <a:spcBef>
          <a:spcPct val="0"/>
        </a:spcBef>
        <a:spcAft>
          <a:spcPct val="0"/>
        </a:spcAft>
        <a:defRPr sz="3400" b="1">
          <a:solidFill>
            <a:srgbClr val="837967"/>
          </a:solidFill>
          <a:latin typeface="Arial" charset="0"/>
        </a:defRPr>
      </a:lvl5pPr>
      <a:lvl6pPr marL="457200" algn="l" rtl="0" fontAlgn="base">
        <a:spcBef>
          <a:spcPct val="0"/>
        </a:spcBef>
        <a:spcAft>
          <a:spcPct val="0"/>
        </a:spcAft>
        <a:defRPr sz="3400" b="1">
          <a:solidFill>
            <a:srgbClr val="837967"/>
          </a:solidFill>
          <a:latin typeface="Arial" charset="0"/>
        </a:defRPr>
      </a:lvl6pPr>
      <a:lvl7pPr marL="914400" algn="l" rtl="0" fontAlgn="base">
        <a:spcBef>
          <a:spcPct val="0"/>
        </a:spcBef>
        <a:spcAft>
          <a:spcPct val="0"/>
        </a:spcAft>
        <a:defRPr sz="3400" b="1">
          <a:solidFill>
            <a:srgbClr val="837967"/>
          </a:solidFill>
          <a:latin typeface="Arial" charset="0"/>
        </a:defRPr>
      </a:lvl7pPr>
      <a:lvl8pPr marL="1371600" algn="l" rtl="0" fontAlgn="base">
        <a:spcBef>
          <a:spcPct val="0"/>
        </a:spcBef>
        <a:spcAft>
          <a:spcPct val="0"/>
        </a:spcAft>
        <a:defRPr sz="3400" b="1">
          <a:solidFill>
            <a:srgbClr val="837967"/>
          </a:solidFill>
          <a:latin typeface="Arial" charset="0"/>
        </a:defRPr>
      </a:lvl8pPr>
      <a:lvl9pPr marL="1828800" algn="l" rtl="0" fontAlgn="base">
        <a:spcBef>
          <a:spcPct val="0"/>
        </a:spcBef>
        <a:spcAft>
          <a:spcPct val="0"/>
        </a:spcAft>
        <a:defRPr sz="3400" b="1">
          <a:solidFill>
            <a:srgbClr val="837967"/>
          </a:solidFill>
          <a:latin typeface="Arial" charset="0"/>
        </a:defRPr>
      </a:lvl9pPr>
    </p:titleStyle>
    <p:bodyStyle>
      <a:lvl1pPr marL="342900" indent="-342900" algn="l" rtl="0" eaLnBrk="0" fontAlgn="base" hangingPunct="0">
        <a:spcBef>
          <a:spcPct val="20000"/>
        </a:spcBef>
        <a:spcAft>
          <a:spcPct val="0"/>
        </a:spcAft>
        <a:buClr>
          <a:srgbClr val="F67408"/>
        </a:buClr>
        <a:buSzPct val="80000"/>
        <a:buFont typeface="Wingdings" pitchFamily="2" charset="2"/>
        <a:buChar char="§"/>
        <a:defRPr sz="3100">
          <a:solidFill>
            <a:schemeClr val="tx1"/>
          </a:solidFill>
          <a:latin typeface="+mn-lt"/>
          <a:ea typeface="+mn-ea"/>
          <a:cs typeface="+mn-cs"/>
        </a:defRPr>
      </a:lvl1pPr>
      <a:lvl2pPr marL="742950" indent="-285750" algn="l" rtl="0" eaLnBrk="0" fontAlgn="base" hangingPunct="0">
        <a:spcBef>
          <a:spcPct val="20000"/>
        </a:spcBef>
        <a:spcAft>
          <a:spcPct val="0"/>
        </a:spcAft>
        <a:buClr>
          <a:srgbClr val="F77B17"/>
        </a:buClr>
        <a:buSzPct val="75000"/>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rgbClr val="177A7F"/>
        </a:buClr>
        <a:buSzPct val="60000"/>
        <a:buFont typeface="Wingdings" pitchFamily="2" charset="2"/>
        <a:buChar char="§"/>
        <a:defRPr sz="2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data.gov/"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hyperlink" Target="http://aboutmyinfo.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116632"/>
            <a:ext cx="8020050" cy="1008063"/>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1</a:t>
            </a:fld>
            <a:endParaRPr lang="el-GR" dirty="0"/>
          </a:p>
        </p:txBody>
      </p:sp>
      <p:sp>
        <p:nvSpPr>
          <p:cNvPr id="5" name="Rectangle 3"/>
          <p:cNvSpPr txBox="1">
            <a:spLocks noChangeArrowheads="1"/>
          </p:cNvSpPr>
          <p:nvPr/>
        </p:nvSpPr>
        <p:spPr bwMode="auto">
          <a:xfrm>
            <a:off x="624575" y="1556792"/>
            <a:ext cx="7632179" cy="3633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35000"/>
              </a:spcBef>
              <a:spcAft>
                <a:spcPct val="0"/>
              </a:spcAft>
              <a:buClr>
                <a:srgbClr val="F67408"/>
              </a:buClr>
              <a:buSzPct val="80000"/>
              <a:buFontTx/>
              <a:buNone/>
              <a:tabLst/>
              <a:defRPr/>
            </a:pPr>
            <a:r>
              <a:rPr lang="en-US" sz="3200" kern="0" dirty="0" smtClean="0">
                <a:latin typeface="+mn-lt"/>
              </a:rPr>
              <a:t>The rise of the </a:t>
            </a:r>
            <a:r>
              <a:rPr lang="en-US" sz="3600" b="1" kern="0" dirty="0" smtClean="0">
                <a:latin typeface="+mn-lt"/>
              </a:rPr>
              <a:t>Big Data </a:t>
            </a:r>
            <a:r>
              <a:rPr lang="en-US" sz="3200" kern="0" dirty="0" smtClean="0">
                <a:latin typeface="+mn-lt"/>
              </a:rPr>
              <a:t>era: </a:t>
            </a:r>
          </a:p>
          <a:p>
            <a:pPr marL="342900" marR="0" lvl="0" indent="-342900" algn="ctr" defTabSz="914400" rtl="0" eaLnBrk="1" fontAlgn="base" latinLnBrk="0" hangingPunct="1">
              <a:lnSpc>
                <a:spcPct val="100000"/>
              </a:lnSpc>
              <a:spcBef>
                <a:spcPct val="35000"/>
              </a:spcBef>
              <a:spcAft>
                <a:spcPct val="0"/>
              </a:spcAft>
              <a:buClr>
                <a:srgbClr val="F67408"/>
              </a:buClr>
              <a:buSzPct val="80000"/>
              <a:buFontTx/>
              <a:buNone/>
              <a:tabLst/>
              <a:defRPr/>
            </a:pPr>
            <a:r>
              <a:rPr lang="en-US" sz="3200" kern="0" dirty="0" smtClean="0">
                <a:latin typeface="+mn-lt"/>
              </a:rPr>
              <a:t>The case for Network </a:t>
            </a:r>
            <a:r>
              <a:rPr lang="en-US" sz="3200" kern="0" dirty="0">
                <a:latin typeface="+mn-lt"/>
              </a:rPr>
              <a:t>M</a:t>
            </a:r>
            <a:r>
              <a:rPr lang="en-US" sz="3200" kern="0" dirty="0" smtClean="0">
                <a:latin typeface="+mn-lt"/>
              </a:rPr>
              <a:t>onitoring</a:t>
            </a:r>
            <a:endParaRPr kumimoji="0" lang="en-US" sz="2800" b="0" i="0"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35000"/>
              </a:spcBef>
              <a:spcAft>
                <a:spcPct val="0"/>
              </a:spcAft>
              <a:buClr>
                <a:srgbClr val="F67408"/>
              </a:buClr>
              <a:buSzPct val="80000"/>
              <a:buFontTx/>
              <a:buNone/>
              <a:tabLst/>
              <a:defRPr/>
            </a:pPr>
            <a:endParaRPr lang="en-US" sz="2400" u="sng" kern="0" dirty="0" smtClean="0">
              <a:latin typeface="+mn-lt"/>
            </a:endParaRPr>
          </a:p>
          <a:p>
            <a:pPr marL="342900" marR="0" lvl="0" indent="-342900" algn="l" defTabSz="914400" rtl="0" eaLnBrk="1" fontAlgn="base" latinLnBrk="0" hangingPunct="1">
              <a:lnSpc>
                <a:spcPct val="100000"/>
              </a:lnSpc>
              <a:spcBef>
                <a:spcPct val="35000"/>
              </a:spcBef>
              <a:spcAft>
                <a:spcPct val="0"/>
              </a:spcAft>
              <a:buClr>
                <a:srgbClr val="F67408"/>
              </a:buClr>
              <a:buSzPct val="80000"/>
              <a:buFontTx/>
              <a:buNone/>
              <a:tabLst/>
              <a:defRPr/>
            </a:pPr>
            <a:endParaRPr lang="en-US" sz="2400" u="sng" kern="0" dirty="0">
              <a:latin typeface="+mn-lt"/>
            </a:endParaRPr>
          </a:p>
          <a:p>
            <a:pPr marL="342900" marR="0" lvl="0" indent="-342900" algn="l" defTabSz="914400" rtl="0" eaLnBrk="1" fontAlgn="base" latinLnBrk="0" hangingPunct="1">
              <a:lnSpc>
                <a:spcPct val="100000"/>
              </a:lnSpc>
              <a:spcBef>
                <a:spcPct val="35000"/>
              </a:spcBef>
              <a:spcAft>
                <a:spcPct val="0"/>
              </a:spcAft>
              <a:buClr>
                <a:srgbClr val="F67408"/>
              </a:buClr>
              <a:buSzPct val="80000"/>
              <a:buFontTx/>
              <a:buNone/>
              <a:tabLst/>
              <a:defRPr/>
            </a:pPr>
            <a:r>
              <a:rPr kumimoji="0" lang="en-US" sz="2400" b="0" i="0" u="sng" strike="noStrike" kern="0" cap="none" spc="0" normalizeH="0" baseline="0" noProof="0" dirty="0" err="1" smtClean="0">
                <a:ln>
                  <a:noFill/>
                </a:ln>
                <a:solidFill>
                  <a:schemeClr val="tx1"/>
                </a:solidFill>
                <a:effectLst/>
                <a:uLnTx/>
                <a:uFillTx/>
                <a:latin typeface="+mn-lt"/>
                <a:ea typeface="+mn-ea"/>
                <a:cs typeface="+mn-cs"/>
              </a:rPr>
              <a:t>Evangelos</a:t>
            </a:r>
            <a:r>
              <a:rPr kumimoji="0" lang="en-US" sz="2400" b="0" i="0" u="sng" strike="noStrike" kern="0" cap="none" spc="0" normalizeH="0" baseline="0" noProof="0" dirty="0" smtClean="0">
                <a:ln>
                  <a:noFill/>
                </a:ln>
                <a:solidFill>
                  <a:schemeClr val="tx1"/>
                </a:solidFill>
                <a:effectLst/>
                <a:uLnTx/>
                <a:uFillTx/>
                <a:latin typeface="+mn-lt"/>
                <a:ea typeface="+mn-ea"/>
                <a:cs typeface="+mn-cs"/>
              </a:rPr>
              <a:t> </a:t>
            </a:r>
            <a:r>
              <a:rPr kumimoji="0" lang="en-US" sz="2400" b="0" i="0" u="sng" strike="noStrike" kern="0" cap="none" spc="0" normalizeH="0" baseline="0" noProof="0" dirty="0" err="1" smtClean="0">
                <a:ln>
                  <a:noFill/>
                </a:ln>
                <a:solidFill>
                  <a:schemeClr val="tx1"/>
                </a:solidFill>
                <a:effectLst/>
                <a:uLnTx/>
                <a:uFillTx/>
                <a:latin typeface="+mn-lt"/>
                <a:ea typeface="+mn-ea"/>
                <a:cs typeface="+mn-cs"/>
              </a:rPr>
              <a:t>Markatos</a:t>
            </a:r>
            <a:endParaRPr kumimoji="0" lang="en-US" sz="2400" b="0" i="0" u="sng"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35000"/>
              </a:spcBef>
              <a:spcAft>
                <a:spcPct val="0"/>
              </a:spcAft>
              <a:buClr>
                <a:srgbClr val="F67408"/>
              </a:buClr>
              <a:buSzPct val="80000"/>
              <a:buFontTx/>
              <a:buNone/>
              <a:tabLst/>
              <a:defRPr/>
            </a:pPr>
            <a:r>
              <a:rPr kumimoji="0" lang="en-US" sz="2000" b="0" i="1" u="none" strike="noStrike" kern="0" cap="none" spc="0" normalizeH="0" baseline="0" noProof="0" dirty="0" smtClean="0">
                <a:ln>
                  <a:noFill/>
                </a:ln>
                <a:solidFill>
                  <a:schemeClr val="tx1"/>
                </a:solidFill>
                <a:effectLst/>
                <a:uLnTx/>
                <a:uFillTx/>
                <a:latin typeface="+mn-lt"/>
                <a:ea typeface="+mn-ea"/>
                <a:cs typeface="+mn-cs"/>
              </a:rPr>
              <a:t>FORTH-ICS and U of Crete, Crete Greece</a:t>
            </a:r>
          </a:p>
          <a:p>
            <a:pPr marL="342900" marR="0" lvl="0" indent="-342900" algn="l" defTabSz="914400" rtl="0" eaLnBrk="1" fontAlgn="base" latinLnBrk="0" hangingPunct="1">
              <a:lnSpc>
                <a:spcPct val="100000"/>
              </a:lnSpc>
              <a:spcBef>
                <a:spcPct val="35000"/>
              </a:spcBef>
              <a:spcAft>
                <a:spcPct val="0"/>
              </a:spcAft>
              <a:buClr>
                <a:srgbClr val="F67408"/>
              </a:buClr>
              <a:buSzPct val="80000"/>
              <a:buFontTx/>
              <a:buNone/>
              <a:tabLst/>
              <a:defRPr/>
            </a:pPr>
            <a:r>
              <a:rPr lang="en-US" sz="2000" i="1" kern="0" dirty="0" err="1" smtClean="0">
                <a:latin typeface="+mn-lt"/>
              </a:rPr>
              <a:t>SysSec</a:t>
            </a:r>
            <a:r>
              <a:rPr lang="en-US" sz="2000" i="1" kern="0" dirty="0" smtClean="0">
                <a:latin typeface="+mn-lt"/>
              </a:rPr>
              <a:t> project coordinator</a:t>
            </a:r>
            <a:endParaRPr kumimoji="0" lang="en-US" sz="1800" b="0" i="1" u="none" strike="noStrike" kern="0" cap="none" spc="0" normalizeH="0" baseline="0" noProof="0" dirty="0" smtClean="0">
              <a:ln>
                <a:noFill/>
              </a:ln>
              <a:solidFill>
                <a:schemeClr val="tx1"/>
              </a:solidFill>
              <a:effectLst/>
              <a:uLnTx/>
              <a:uFillTx/>
              <a:latin typeface="+mn-lt"/>
              <a:ea typeface="+mn-ea"/>
              <a:cs typeface="+mn-cs"/>
            </a:endParaRPr>
          </a:p>
        </p:txBody>
      </p:sp>
      <p:pic>
        <p:nvPicPr>
          <p:cNvPr id="1026" name="Picture 2" descr="C:\Users\markatos\AppData\Local\Microsoft\Windows\Temporary Internet Files\Content.IE5\F6842X3D\MP90041206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903" y="3995056"/>
            <a:ext cx="2473097" cy="2473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Big </a:t>
            </a:r>
            <a:r>
              <a:rPr lang="en-US" dirty="0"/>
              <a:t>D</a:t>
            </a:r>
            <a:r>
              <a:rPr lang="en-US" dirty="0" smtClean="0"/>
              <a:t>ata</a:t>
            </a:r>
            <a:endParaRPr lang="en-US" dirty="0"/>
          </a:p>
        </p:txBody>
      </p:sp>
      <p:sp>
        <p:nvSpPr>
          <p:cNvPr id="3" name="Content Placeholder 2"/>
          <p:cNvSpPr>
            <a:spLocks noGrp="1"/>
          </p:cNvSpPr>
          <p:nvPr>
            <p:ph idx="1"/>
          </p:nvPr>
        </p:nvSpPr>
        <p:spPr/>
        <p:txBody>
          <a:bodyPr/>
          <a:lstStyle/>
          <a:p>
            <a:r>
              <a:rPr lang="en-US" dirty="0" smtClean="0"/>
              <a:t>Physics depend on Big Data</a:t>
            </a:r>
          </a:p>
          <a:p>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10</a:t>
            </a:fld>
            <a:endParaRPr lang="el-G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2569029"/>
            <a:ext cx="7286912" cy="3703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874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Factors</a:t>
            </a:r>
            <a:endParaRPr lang="en-US" dirty="0"/>
          </a:p>
        </p:txBody>
      </p:sp>
      <p:sp>
        <p:nvSpPr>
          <p:cNvPr id="3" name="Content Placeholder 2"/>
          <p:cNvSpPr>
            <a:spLocks noGrp="1"/>
          </p:cNvSpPr>
          <p:nvPr>
            <p:ph idx="1"/>
          </p:nvPr>
        </p:nvSpPr>
        <p:spPr>
          <a:xfrm>
            <a:off x="323850" y="1491340"/>
            <a:ext cx="8362950" cy="4525963"/>
          </a:xfrm>
        </p:spPr>
        <p:txBody>
          <a:bodyPr/>
          <a:lstStyle/>
          <a:p>
            <a:r>
              <a:rPr lang="en-US" dirty="0" smtClean="0"/>
              <a:t>Scientists</a:t>
            </a:r>
          </a:p>
          <a:p>
            <a:pPr lvl="1"/>
            <a:r>
              <a:rPr lang="en-US" dirty="0" smtClean="0"/>
              <a:t>Good data lead to good science</a:t>
            </a:r>
          </a:p>
          <a:p>
            <a:pPr lvl="1"/>
            <a:r>
              <a:rPr lang="en-US" sz="1600" dirty="0"/>
              <a:t>The Nobel Prize in Physics 2013 was awarded jointly to François </a:t>
            </a:r>
            <a:r>
              <a:rPr lang="en-US" sz="1600" dirty="0" err="1"/>
              <a:t>Englert</a:t>
            </a:r>
            <a:r>
              <a:rPr lang="en-US" sz="1600" dirty="0"/>
              <a:t> and Peter W. Higgs "for the theoretical discovery of a mechanism that contributes to our understanding of the origin of mass of subatomic particles, and which recently was confirmed through the discovery of the predicted fundamental particle, by the ATLAS and CMS experiments at CERN's Large Hadron Collider" </a:t>
            </a:r>
            <a:endParaRPr lang="en-US" sz="1600" dirty="0" smtClean="0"/>
          </a:p>
          <a:p>
            <a:r>
              <a:rPr lang="en-US" dirty="0" smtClean="0"/>
              <a:t>Governments</a:t>
            </a:r>
          </a:p>
          <a:p>
            <a:pPr lvl="1"/>
            <a:r>
              <a:rPr lang="en-US" dirty="0" smtClean="0">
                <a:hlinkClick r:id="rId2"/>
              </a:rPr>
              <a:t>www.data.gov</a:t>
            </a:r>
            <a:r>
              <a:rPr lang="en-US" dirty="0" smtClean="0"/>
              <a:t> </a:t>
            </a:r>
          </a:p>
          <a:p>
            <a:r>
              <a:rPr lang="en-US" dirty="0" smtClean="0"/>
              <a:t>Corporations </a:t>
            </a:r>
          </a:p>
          <a:p>
            <a:r>
              <a:rPr lang="en-US" dirty="0" smtClean="0"/>
              <a:t>Innovation </a:t>
            </a:r>
          </a:p>
          <a:p>
            <a:r>
              <a:rPr lang="en-US" dirty="0" smtClean="0"/>
              <a:t>All </a:t>
            </a:r>
            <a:r>
              <a:rPr lang="en-US" dirty="0"/>
              <a:t>d</a:t>
            </a:r>
            <a:r>
              <a:rPr lang="en-US" dirty="0" smtClean="0"/>
              <a:t>epend on the availability of Big Data </a:t>
            </a:r>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11</a:t>
            </a:fld>
            <a:endParaRPr lang="el-GR"/>
          </a:p>
        </p:txBody>
      </p:sp>
      <p:pic>
        <p:nvPicPr>
          <p:cNvPr id="3074" name="Picture 2" descr="DV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855" y="1542026"/>
            <a:ext cx="1800820" cy="9604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rd Di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175" y="3910467"/>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36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endParaRPr lang="en-US" dirty="0"/>
          </a:p>
        </p:txBody>
      </p:sp>
      <p:sp>
        <p:nvSpPr>
          <p:cNvPr id="3" name="Content Placeholder 2"/>
          <p:cNvSpPr>
            <a:spLocks noGrp="1"/>
          </p:cNvSpPr>
          <p:nvPr>
            <p:ph idx="1"/>
          </p:nvPr>
        </p:nvSpPr>
        <p:spPr>
          <a:xfrm>
            <a:off x="323849" y="1600200"/>
            <a:ext cx="8820151" cy="4525963"/>
          </a:xfrm>
        </p:spPr>
        <p:txBody>
          <a:bodyPr/>
          <a:lstStyle/>
          <a:p>
            <a:r>
              <a:rPr lang="en-US" dirty="0" smtClean="0"/>
              <a:t>Why do we capture </a:t>
            </a:r>
            <a:r>
              <a:rPr lang="en-US" dirty="0"/>
              <a:t>B</a:t>
            </a:r>
            <a:r>
              <a:rPr lang="en-US" dirty="0" smtClean="0"/>
              <a:t>ig Bata?</a:t>
            </a:r>
          </a:p>
          <a:p>
            <a:pPr lvl="1"/>
            <a:r>
              <a:rPr lang="en-US" dirty="0" smtClean="0"/>
              <a:t>Because it is there!</a:t>
            </a:r>
          </a:p>
          <a:p>
            <a:pPr lvl="1"/>
            <a:r>
              <a:rPr lang="en-US" dirty="0" smtClean="0"/>
              <a:t>Because it is cheap!</a:t>
            </a:r>
          </a:p>
          <a:p>
            <a:pPr lvl="2"/>
            <a:r>
              <a:rPr lang="en-US" dirty="0" smtClean="0"/>
              <a:t>The Human genome project cost $2,700,000,000 </a:t>
            </a:r>
            <a:r>
              <a:rPr lang="en-US" sz="1800" dirty="0" smtClean="0"/>
              <a:t>(..billions)</a:t>
            </a:r>
          </a:p>
          <a:p>
            <a:pPr lvl="2"/>
            <a:r>
              <a:rPr lang="en-US" dirty="0" smtClean="0"/>
              <a:t>The human genome today costs   $             1,000</a:t>
            </a:r>
          </a:p>
          <a:p>
            <a:pPr lvl="1"/>
            <a:r>
              <a:rPr lang="en-US" dirty="0" smtClean="0"/>
              <a:t>Because it promotes </a:t>
            </a:r>
          </a:p>
          <a:p>
            <a:pPr lvl="2"/>
            <a:r>
              <a:rPr lang="en-US" dirty="0" smtClean="0">
                <a:solidFill>
                  <a:srgbClr val="FF0000"/>
                </a:solidFill>
              </a:rPr>
              <a:t>Innovation </a:t>
            </a:r>
          </a:p>
          <a:p>
            <a:pPr lvl="3"/>
            <a:r>
              <a:rPr lang="en-US" dirty="0">
                <a:solidFill>
                  <a:srgbClr val="FF0000"/>
                </a:solidFill>
              </a:rPr>
              <a:t>e</a:t>
            </a:r>
            <a:r>
              <a:rPr lang="en-US" dirty="0" smtClean="0">
                <a:solidFill>
                  <a:srgbClr val="FF0000"/>
                </a:solidFill>
              </a:rPr>
              <a:t>.g. geo-based services</a:t>
            </a:r>
          </a:p>
          <a:p>
            <a:pPr lvl="2"/>
            <a:r>
              <a:rPr lang="en-US" dirty="0" smtClean="0"/>
              <a:t>Science </a:t>
            </a:r>
          </a:p>
          <a:p>
            <a:pPr lvl="3"/>
            <a:r>
              <a:rPr lang="en-US" dirty="0"/>
              <a:t>p</a:t>
            </a:r>
            <a:r>
              <a:rPr lang="en-US" dirty="0" smtClean="0"/>
              <a:t>hysics, biomed, IT, etc.</a:t>
            </a:r>
          </a:p>
          <a:p>
            <a:pPr lvl="2"/>
            <a:r>
              <a:rPr lang="en-US" dirty="0" smtClean="0"/>
              <a:t>The Market</a:t>
            </a:r>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12</a:t>
            </a:fld>
            <a:endParaRPr lang="el-GR"/>
          </a:p>
        </p:txBody>
      </p:sp>
      <p:pic>
        <p:nvPicPr>
          <p:cNvPr id="4098" name="Picture 2" descr="People From Maasai Trib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211" y="1663398"/>
            <a:ext cx="2011589" cy="13410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markatos\AppData\Local\Microsoft\Windows\Temporary Internet Files\Content.IE5\IXQ2FPQC\MP9004423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1457" y="4268794"/>
            <a:ext cx="3472543" cy="230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198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revert it?</a:t>
            </a:r>
            <a:endParaRPr lang="en-US" dirty="0"/>
          </a:p>
        </p:txBody>
      </p:sp>
      <p:sp>
        <p:nvSpPr>
          <p:cNvPr id="3" name="Content Placeholder 2"/>
          <p:cNvSpPr>
            <a:spLocks noGrp="1"/>
          </p:cNvSpPr>
          <p:nvPr>
            <p:ph idx="1"/>
          </p:nvPr>
        </p:nvSpPr>
        <p:spPr/>
        <p:txBody>
          <a:bodyPr/>
          <a:lstStyle/>
          <a:p>
            <a:r>
              <a:rPr lang="en-US" dirty="0" smtClean="0"/>
              <a:t>Can we avoid using Big Data? </a:t>
            </a:r>
          </a:p>
          <a:p>
            <a:r>
              <a:rPr lang="en-US" dirty="0" smtClean="0"/>
              <a:t>Can we go back? </a:t>
            </a:r>
          </a:p>
          <a:p>
            <a:pPr lvl="1"/>
            <a:r>
              <a:rPr lang="en-US" dirty="0" smtClean="0"/>
              <a:t>to </a:t>
            </a:r>
            <a:r>
              <a:rPr lang="en-US" dirty="0" smtClean="0">
                <a:solidFill>
                  <a:srgbClr val="FF0000"/>
                </a:solidFill>
              </a:rPr>
              <a:t>small data</a:t>
            </a:r>
            <a:r>
              <a:rPr lang="en-US" dirty="0" smtClean="0"/>
              <a:t>…</a:t>
            </a:r>
          </a:p>
          <a:p>
            <a:pPr lvl="1"/>
            <a:r>
              <a:rPr lang="en-US" dirty="0" smtClean="0"/>
              <a:t>to </a:t>
            </a:r>
            <a:r>
              <a:rPr lang="en-US" dirty="0" smtClean="0">
                <a:solidFill>
                  <a:srgbClr val="FF0000"/>
                </a:solidFill>
              </a:rPr>
              <a:t>little data</a:t>
            </a:r>
            <a:r>
              <a:rPr lang="en-US" dirty="0" smtClean="0"/>
              <a:t>…</a:t>
            </a:r>
          </a:p>
          <a:p>
            <a:pPr lvl="1"/>
            <a:r>
              <a:rPr lang="en-US" dirty="0"/>
              <a:t>t</a:t>
            </a:r>
            <a:r>
              <a:rPr lang="en-US" dirty="0" smtClean="0"/>
              <a:t>o simple life…</a:t>
            </a:r>
          </a:p>
          <a:p>
            <a:r>
              <a:rPr lang="en-US" dirty="0" smtClean="0"/>
              <a:t>It is not clear that we can </a:t>
            </a:r>
          </a:p>
          <a:p>
            <a:r>
              <a:rPr lang="en-US" dirty="0" smtClean="0"/>
              <a:t>Everyone seems rushing </a:t>
            </a:r>
          </a:p>
          <a:p>
            <a:pPr lvl="1"/>
            <a:r>
              <a:rPr lang="en-US" dirty="0" smtClean="0"/>
              <a:t>To innovate on the data</a:t>
            </a:r>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13</a:t>
            </a:fld>
            <a:endParaRPr lang="el-GR"/>
          </a:p>
        </p:txBody>
      </p:sp>
      <p:pic>
        <p:nvPicPr>
          <p:cNvPr id="1026" name="Picture 2" descr="Mist-ified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583" y="1099457"/>
            <a:ext cx="1668417" cy="23948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markatos\AppData\Local\Microsoft\Windows\Temporary Internet Files\Content.IE5\F6842X3D\MP9004423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698" y="4343399"/>
            <a:ext cx="3360302" cy="223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396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 is…</a:t>
            </a:r>
            <a:endParaRPr lang="en-US" dirty="0"/>
          </a:p>
        </p:txBody>
      </p:sp>
      <p:sp>
        <p:nvSpPr>
          <p:cNvPr id="3" name="Content Placeholder 2"/>
          <p:cNvSpPr>
            <a:spLocks noGrp="1"/>
          </p:cNvSpPr>
          <p:nvPr>
            <p:ph idx="1"/>
          </p:nvPr>
        </p:nvSpPr>
        <p:spPr/>
        <p:txBody>
          <a:bodyPr/>
          <a:lstStyle/>
          <a:p>
            <a:r>
              <a:rPr lang="en-US" dirty="0" smtClean="0"/>
              <a:t>not </a:t>
            </a:r>
            <a:r>
              <a:rPr lang="en-US" b="1" dirty="0" smtClean="0">
                <a:solidFill>
                  <a:srgbClr val="FF0000"/>
                </a:solidFill>
              </a:rPr>
              <a:t>whether</a:t>
            </a:r>
            <a:r>
              <a:rPr lang="en-US" dirty="0" smtClean="0"/>
              <a:t> we are going to use Big </a:t>
            </a:r>
            <a:r>
              <a:rPr lang="en-US" dirty="0"/>
              <a:t>D</a:t>
            </a:r>
            <a:r>
              <a:rPr lang="en-US" dirty="0" smtClean="0"/>
              <a:t>ata</a:t>
            </a:r>
          </a:p>
          <a:p>
            <a:r>
              <a:rPr lang="en-US" dirty="0" smtClean="0"/>
              <a:t>But </a:t>
            </a:r>
          </a:p>
          <a:p>
            <a:r>
              <a:rPr lang="en-US" b="1" dirty="0">
                <a:solidFill>
                  <a:srgbClr val="FF0000"/>
                </a:solidFill>
              </a:rPr>
              <a:t>h</a:t>
            </a:r>
            <a:r>
              <a:rPr lang="en-US" b="1" dirty="0" smtClean="0">
                <a:solidFill>
                  <a:srgbClr val="FF0000"/>
                </a:solidFill>
              </a:rPr>
              <a:t>ow</a:t>
            </a:r>
            <a:r>
              <a:rPr lang="en-US" dirty="0" smtClean="0"/>
              <a:t> we are going to use them</a:t>
            </a:r>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14</a:t>
            </a:fld>
            <a:endParaRPr lang="el-GR"/>
          </a:p>
        </p:txBody>
      </p:sp>
      <p:pic>
        <p:nvPicPr>
          <p:cNvPr id="5128" name="Picture 8" descr="C:\Users\markatos\AppData\Local\Microsoft\Windows\Temporary Internet Files\Content.IE5\9P2ZLEPC\MP9003211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456" y="3442784"/>
            <a:ext cx="1914144" cy="268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383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Outline</a:t>
            </a:r>
            <a:endParaRPr lang="el-GR" dirty="0" smtClean="0"/>
          </a:p>
        </p:txBody>
      </p:sp>
      <p:sp>
        <p:nvSpPr>
          <p:cNvPr id="16387" name="Rectangle 3"/>
          <p:cNvSpPr>
            <a:spLocks noGrp="1" noChangeArrowheads="1"/>
          </p:cNvSpPr>
          <p:nvPr>
            <p:ph idx="1"/>
          </p:nvPr>
        </p:nvSpPr>
        <p:spPr>
          <a:xfrm>
            <a:off x="323850" y="1600200"/>
            <a:ext cx="5587093" cy="4525963"/>
          </a:xfrm>
        </p:spPr>
        <p:txBody>
          <a:bodyPr/>
          <a:lstStyle/>
          <a:p>
            <a:pPr eaLnBrk="1" hangingPunct="1"/>
            <a:r>
              <a:rPr lang="en-US" dirty="0" smtClean="0"/>
              <a:t>The Rise of the Big Data</a:t>
            </a:r>
          </a:p>
          <a:p>
            <a:pPr eaLnBrk="1" hangingPunct="1"/>
            <a:r>
              <a:rPr lang="en-US" dirty="0" smtClean="0">
                <a:solidFill>
                  <a:srgbClr val="FF0000"/>
                </a:solidFill>
              </a:rPr>
              <a:t>Big Data in Network Monitoring</a:t>
            </a:r>
          </a:p>
          <a:p>
            <a:pPr lvl="1" eaLnBrk="1" hangingPunct="1"/>
            <a:r>
              <a:rPr lang="en-US" dirty="0" smtClean="0"/>
              <a:t>Privacy issues and solutions</a:t>
            </a:r>
          </a:p>
          <a:p>
            <a:pPr eaLnBrk="1" hangingPunct="1"/>
            <a:r>
              <a:rPr lang="en-US" dirty="0" smtClean="0"/>
              <a:t>Funding Opportunities</a:t>
            </a:r>
          </a:p>
        </p:txBody>
      </p:sp>
      <p:pic>
        <p:nvPicPr>
          <p:cNvPr id="2050" name="Picture 2" descr="Sunny roa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3303368"/>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929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in Network Monitoring</a:t>
            </a:r>
            <a:endParaRPr lang="en-US" dirty="0"/>
          </a:p>
        </p:txBody>
      </p:sp>
      <p:sp>
        <p:nvSpPr>
          <p:cNvPr id="3" name="Content Placeholder 2"/>
          <p:cNvSpPr>
            <a:spLocks noGrp="1"/>
          </p:cNvSpPr>
          <p:nvPr>
            <p:ph idx="1"/>
          </p:nvPr>
        </p:nvSpPr>
        <p:spPr/>
        <p:txBody>
          <a:bodyPr/>
          <a:lstStyle/>
          <a:p>
            <a:r>
              <a:rPr lang="en-US" dirty="0" smtClean="0"/>
              <a:t>Passive Network Traffic Monitoring </a:t>
            </a:r>
          </a:p>
          <a:p>
            <a:pPr lvl="1"/>
            <a:r>
              <a:rPr lang="en-US" dirty="0" smtClean="0"/>
              <a:t>Records information on the Internet </a:t>
            </a:r>
          </a:p>
          <a:p>
            <a:pPr lvl="2"/>
            <a:r>
              <a:rPr lang="en-US" dirty="0" smtClean="0"/>
              <a:t>Packet-level (with or w/o payload) </a:t>
            </a:r>
          </a:p>
          <a:p>
            <a:pPr lvl="2"/>
            <a:r>
              <a:rPr lang="en-US" dirty="0" smtClean="0"/>
              <a:t>Flow-level </a:t>
            </a:r>
          </a:p>
          <a:p>
            <a:r>
              <a:rPr lang="en-US" dirty="0" smtClean="0"/>
              <a:t>A 10 </a:t>
            </a:r>
            <a:r>
              <a:rPr lang="en-US" dirty="0" err="1" smtClean="0"/>
              <a:t>Gbps</a:t>
            </a:r>
            <a:r>
              <a:rPr lang="en-US" dirty="0" smtClean="0"/>
              <a:t> line creates </a:t>
            </a:r>
          </a:p>
          <a:p>
            <a:pPr lvl="1"/>
            <a:r>
              <a:rPr lang="en-US" dirty="0" smtClean="0"/>
              <a:t>105 </a:t>
            </a:r>
            <a:r>
              <a:rPr lang="en-US" dirty="0" err="1" smtClean="0"/>
              <a:t>Tbytes</a:t>
            </a:r>
            <a:r>
              <a:rPr lang="en-US" dirty="0" smtClean="0"/>
              <a:t> of data per day!</a:t>
            </a:r>
          </a:p>
          <a:p>
            <a:pPr lvl="1"/>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16</a:t>
            </a:fld>
            <a:endParaRPr lang="el-GR"/>
          </a:p>
        </p:txBody>
      </p:sp>
      <p:pic>
        <p:nvPicPr>
          <p:cNvPr id="2051" name="Picture 3" descr="C:\Users\markatos\AppData\Local\Microsoft\Windows\Temporary Internet Files\Content.IE5\IXQ2FPQC\MP9004424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8827" y="4049486"/>
            <a:ext cx="2572988" cy="1891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21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16806"/>
            <a:ext cx="8020050" cy="1008063"/>
          </a:xfrm>
        </p:spPr>
        <p:txBody>
          <a:bodyPr/>
          <a:lstStyle/>
          <a:p>
            <a:r>
              <a:rPr lang="en-US" sz="3200" dirty="0" smtClean="0"/>
              <a:t>Who cares about </a:t>
            </a:r>
            <a:br>
              <a:rPr lang="en-US" sz="3200" dirty="0" smtClean="0"/>
            </a:br>
            <a:r>
              <a:rPr lang="en-US" sz="3200" dirty="0" smtClean="0"/>
              <a:t>Network Monitoring data?</a:t>
            </a:r>
            <a:endParaRPr lang="en-US" sz="3200" dirty="0"/>
          </a:p>
        </p:txBody>
      </p:sp>
      <p:sp>
        <p:nvSpPr>
          <p:cNvPr id="3" name="Content Placeholder 2"/>
          <p:cNvSpPr>
            <a:spLocks noGrp="1"/>
          </p:cNvSpPr>
          <p:nvPr>
            <p:ph idx="1"/>
          </p:nvPr>
        </p:nvSpPr>
        <p:spPr>
          <a:xfrm>
            <a:off x="323850" y="1317164"/>
            <a:ext cx="8362950" cy="4525963"/>
          </a:xfrm>
        </p:spPr>
        <p:txBody>
          <a:bodyPr/>
          <a:lstStyle/>
          <a:p>
            <a:r>
              <a:rPr lang="en-US" dirty="0" smtClean="0"/>
              <a:t>Researchers</a:t>
            </a:r>
          </a:p>
          <a:p>
            <a:pPr lvl="1"/>
            <a:r>
              <a:rPr lang="en-US" dirty="0" smtClean="0"/>
              <a:t>Understand the Internet</a:t>
            </a:r>
          </a:p>
          <a:p>
            <a:pPr lvl="1"/>
            <a:r>
              <a:rPr lang="en-US" dirty="0" smtClean="0"/>
              <a:t>Understand people </a:t>
            </a:r>
          </a:p>
          <a:p>
            <a:pPr lvl="1"/>
            <a:r>
              <a:rPr lang="en-US" dirty="0" smtClean="0"/>
              <a:t>Explore security issues</a:t>
            </a:r>
          </a:p>
          <a:p>
            <a:r>
              <a:rPr lang="en-US" dirty="0" smtClean="0"/>
              <a:t>ISPs</a:t>
            </a:r>
          </a:p>
          <a:p>
            <a:r>
              <a:rPr lang="en-US" dirty="0" smtClean="0"/>
              <a:t>Corporations</a:t>
            </a:r>
          </a:p>
          <a:p>
            <a:pPr lvl="1"/>
            <a:r>
              <a:rPr lang="en-US" dirty="0" smtClean="0"/>
              <a:t>Serve their customers </a:t>
            </a:r>
          </a:p>
          <a:p>
            <a:r>
              <a:rPr lang="en-US" dirty="0" smtClean="0"/>
              <a:t>Advertisers</a:t>
            </a:r>
          </a:p>
          <a:p>
            <a:r>
              <a:rPr lang="en-US" dirty="0" smtClean="0"/>
              <a:t>Governments</a:t>
            </a:r>
          </a:p>
          <a:p>
            <a:pPr lvl="1"/>
            <a:r>
              <a:rPr lang="en-US" dirty="0" smtClean="0"/>
              <a:t>Serve their citizens</a:t>
            </a:r>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17</a:t>
            </a:fld>
            <a:endParaRPr lang="el-GR"/>
          </a:p>
        </p:txBody>
      </p:sp>
      <p:pic>
        <p:nvPicPr>
          <p:cNvPr id="6146" name="Picture 2" descr="C:\Users\markatos\AppData\Local\Microsoft\Windows\Temporary Internet Files\Content.IE5\9P2ZLEPC\MP9003879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512" y="2275115"/>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753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cares?</a:t>
            </a:r>
            <a:endParaRPr lang="en-US" dirty="0"/>
          </a:p>
        </p:txBody>
      </p:sp>
      <p:sp>
        <p:nvSpPr>
          <p:cNvPr id="3" name="Content Placeholder 2"/>
          <p:cNvSpPr>
            <a:spLocks noGrp="1"/>
          </p:cNvSpPr>
          <p:nvPr>
            <p:ph idx="1"/>
          </p:nvPr>
        </p:nvSpPr>
        <p:spPr>
          <a:xfrm>
            <a:off x="323850" y="1034128"/>
            <a:ext cx="8820150" cy="4525963"/>
          </a:xfrm>
        </p:spPr>
        <p:txBody>
          <a:bodyPr/>
          <a:lstStyle/>
          <a:p>
            <a:r>
              <a:rPr lang="en-US" dirty="0" smtClean="0">
                <a:solidFill>
                  <a:srgbClr val="FF0000"/>
                </a:solidFill>
              </a:rPr>
              <a:t>Researchers </a:t>
            </a:r>
          </a:p>
          <a:p>
            <a:pPr lvl="1"/>
            <a:r>
              <a:rPr lang="en-US" dirty="0" smtClean="0"/>
              <a:t>How do people use the Internet?</a:t>
            </a:r>
          </a:p>
          <a:p>
            <a:pPr lvl="2"/>
            <a:r>
              <a:rPr lang="en-US" dirty="0" smtClean="0"/>
              <a:t>80’s, 90’s, 00’s , … </a:t>
            </a:r>
          </a:p>
          <a:p>
            <a:pPr lvl="1"/>
            <a:r>
              <a:rPr lang="en-US" dirty="0" smtClean="0"/>
              <a:t>Why do they use it? </a:t>
            </a:r>
          </a:p>
          <a:p>
            <a:pPr lvl="1"/>
            <a:r>
              <a:rPr lang="en-US" dirty="0" smtClean="0"/>
              <a:t>How can we improve their experience?</a:t>
            </a:r>
          </a:p>
          <a:p>
            <a:pPr lvl="1"/>
            <a:r>
              <a:rPr lang="en-US" dirty="0" smtClean="0"/>
              <a:t>Can we use the data to make large-scale research?</a:t>
            </a:r>
          </a:p>
          <a:p>
            <a:pPr lvl="2"/>
            <a:r>
              <a:rPr lang="en-US" dirty="0" smtClean="0"/>
              <a:t>Living labs?</a:t>
            </a:r>
          </a:p>
          <a:p>
            <a:pPr lvl="2"/>
            <a:r>
              <a:rPr lang="en-US" dirty="0" smtClean="0"/>
              <a:t>Large-scale experiments? Epidemiology studies?  </a:t>
            </a:r>
          </a:p>
          <a:p>
            <a:pPr lvl="3"/>
            <a:r>
              <a:rPr lang="en-US" dirty="0" smtClean="0"/>
              <a:t>What is the geo pattern of a flu epidemic?</a:t>
            </a:r>
          </a:p>
          <a:p>
            <a:pPr lvl="2"/>
            <a:r>
              <a:rPr lang="en-US" dirty="0" smtClean="0"/>
              <a:t>Sociology studies?</a:t>
            </a:r>
          </a:p>
          <a:p>
            <a:pPr lvl="3"/>
            <a:r>
              <a:rPr lang="en-US" dirty="0" smtClean="0"/>
              <a:t>How does violence propagate through twitter?</a:t>
            </a:r>
          </a:p>
          <a:p>
            <a:pPr lvl="1"/>
            <a:r>
              <a:rPr lang="en-US" dirty="0" smtClean="0"/>
              <a:t>Security Issues </a:t>
            </a:r>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18</a:t>
            </a:fld>
            <a:endParaRPr lang="el-GR"/>
          </a:p>
        </p:txBody>
      </p:sp>
      <p:pic>
        <p:nvPicPr>
          <p:cNvPr id="1027" name="Picture 3" descr="C:\Users\markatos\AppData\Local\Microsoft\Windows\Temporary Internet Files\Content.IE5\9P2ZLEPC\MP9001785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714" y="1268413"/>
            <a:ext cx="1828800" cy="12131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rkatos\AppData\Local\Microsoft\Windows\Temporary Internet Files\Content.IE5\NSQ2Z0XT\MP9004092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40" y="4682899"/>
            <a:ext cx="1259660" cy="189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778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cares?</a:t>
            </a:r>
            <a:endParaRPr lang="en-US" dirty="0"/>
          </a:p>
        </p:txBody>
      </p:sp>
      <p:sp>
        <p:nvSpPr>
          <p:cNvPr id="3" name="Content Placeholder 2"/>
          <p:cNvSpPr>
            <a:spLocks noGrp="1"/>
          </p:cNvSpPr>
          <p:nvPr>
            <p:ph idx="1"/>
          </p:nvPr>
        </p:nvSpPr>
        <p:spPr>
          <a:xfrm>
            <a:off x="323850" y="1034128"/>
            <a:ext cx="8820150" cy="4525963"/>
          </a:xfrm>
        </p:spPr>
        <p:txBody>
          <a:bodyPr/>
          <a:lstStyle/>
          <a:p>
            <a:r>
              <a:rPr lang="en-US" dirty="0" smtClean="0">
                <a:solidFill>
                  <a:srgbClr val="FF0000"/>
                </a:solidFill>
              </a:rPr>
              <a:t>Researchers </a:t>
            </a:r>
          </a:p>
          <a:p>
            <a:pPr lvl="1"/>
            <a:r>
              <a:rPr lang="en-US" dirty="0" smtClean="0"/>
              <a:t>Security Issues</a:t>
            </a:r>
          </a:p>
          <a:p>
            <a:pPr lvl="2"/>
            <a:r>
              <a:rPr lang="en-US" dirty="0" smtClean="0"/>
              <a:t>Port scans </a:t>
            </a:r>
          </a:p>
          <a:p>
            <a:pPr lvl="2"/>
            <a:r>
              <a:rPr lang="en-US" dirty="0" smtClean="0"/>
              <a:t>Intrusion Detection/Prevention Systems </a:t>
            </a:r>
          </a:p>
          <a:p>
            <a:pPr lvl="2"/>
            <a:r>
              <a:rPr lang="en-US" dirty="0" smtClean="0"/>
              <a:t> SPAM</a:t>
            </a:r>
          </a:p>
          <a:p>
            <a:pPr lvl="2"/>
            <a:r>
              <a:rPr lang="en-US" dirty="0" smtClean="0"/>
              <a:t>DNS attacks </a:t>
            </a:r>
          </a:p>
          <a:p>
            <a:pPr lvl="2"/>
            <a:r>
              <a:rPr lang="en-US" dirty="0" smtClean="0"/>
              <a:t>Botnet Detection – Monitoring</a:t>
            </a:r>
          </a:p>
          <a:p>
            <a:pPr lvl="2"/>
            <a:r>
              <a:rPr lang="en-US" dirty="0" smtClean="0"/>
              <a:t>Malware </a:t>
            </a:r>
            <a:r>
              <a:rPr lang="en-US" dirty="0"/>
              <a:t>d</a:t>
            </a:r>
            <a:r>
              <a:rPr lang="en-US" dirty="0" smtClean="0"/>
              <a:t>rive-by downloads </a:t>
            </a:r>
          </a:p>
          <a:p>
            <a:pPr lvl="2"/>
            <a:r>
              <a:rPr lang="en-US" dirty="0" err="1" smtClean="0"/>
              <a:t>Javascript</a:t>
            </a:r>
            <a:r>
              <a:rPr lang="en-US" dirty="0" smtClean="0"/>
              <a:t> code injection attacks </a:t>
            </a:r>
          </a:p>
          <a:p>
            <a:pPr lvl="2"/>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19</a:t>
            </a:fld>
            <a:endParaRPr lang="el-GR"/>
          </a:p>
        </p:txBody>
      </p:sp>
      <p:pic>
        <p:nvPicPr>
          <p:cNvPr id="1026" name="Picture 2" descr="C:\Users\markatos\AppData\Local\Microsoft\Windows\Temporary Internet Files\Content.IE5\F6842X3D\MP9003854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9019" y="1164772"/>
            <a:ext cx="2006081" cy="2808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C:\Users\markatos\AppData\Local\Microsoft\Windows\Temporary Internet Files\Content.IE5\9P2ZLEPC\MP9102163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492" y="4165147"/>
            <a:ext cx="2768508" cy="241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952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err="1" smtClean="0"/>
              <a:t>Evangelos</a:t>
            </a:r>
            <a:r>
              <a:rPr lang="en-US" dirty="0" smtClean="0"/>
              <a:t> </a:t>
            </a:r>
            <a:r>
              <a:rPr lang="en-US" dirty="0" err="1" smtClean="0"/>
              <a:t>Markatos</a:t>
            </a:r>
            <a:endParaRPr lang="en-US" dirty="0" smtClean="0"/>
          </a:p>
          <a:p>
            <a:r>
              <a:rPr lang="en-US" dirty="0" smtClean="0"/>
              <a:t>Professor of Computer Science </a:t>
            </a:r>
          </a:p>
          <a:p>
            <a:pPr lvl="1"/>
            <a:r>
              <a:rPr lang="en-US" dirty="0" smtClean="0"/>
              <a:t>University of Crete </a:t>
            </a:r>
          </a:p>
          <a:p>
            <a:r>
              <a:rPr lang="en-US" dirty="0" smtClean="0"/>
              <a:t>Founder and Director </a:t>
            </a:r>
          </a:p>
          <a:p>
            <a:pPr lvl="1"/>
            <a:r>
              <a:rPr lang="en-US" dirty="0" smtClean="0"/>
              <a:t>DCS Lab at FORTH-ICS</a:t>
            </a:r>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2</a:t>
            </a:fld>
            <a:endParaRPr lang="el-GR"/>
          </a:p>
        </p:txBody>
      </p:sp>
      <p:pic>
        <p:nvPicPr>
          <p:cNvPr id="2050" name="Picture 2" descr="http://unis.iesl.forth.gr/images/FORTH_snow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286" y="4221821"/>
            <a:ext cx="4027714" cy="2181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09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cares?</a:t>
            </a:r>
            <a:endParaRPr lang="en-US" dirty="0"/>
          </a:p>
        </p:txBody>
      </p:sp>
      <p:sp>
        <p:nvSpPr>
          <p:cNvPr id="3" name="Content Placeholder 2"/>
          <p:cNvSpPr>
            <a:spLocks noGrp="1"/>
          </p:cNvSpPr>
          <p:nvPr>
            <p:ph idx="1"/>
          </p:nvPr>
        </p:nvSpPr>
        <p:spPr>
          <a:xfrm>
            <a:off x="323850" y="1219190"/>
            <a:ext cx="8362950" cy="4525963"/>
          </a:xfrm>
        </p:spPr>
        <p:txBody>
          <a:bodyPr/>
          <a:lstStyle/>
          <a:p>
            <a:r>
              <a:rPr lang="en-US" dirty="0" smtClean="0">
                <a:solidFill>
                  <a:srgbClr val="FF0000"/>
                </a:solidFill>
              </a:rPr>
              <a:t>Corporations</a:t>
            </a:r>
            <a:r>
              <a:rPr lang="en-US" dirty="0" smtClean="0"/>
              <a:t>: Provide better service to customers</a:t>
            </a:r>
          </a:p>
          <a:p>
            <a:pPr lvl="1"/>
            <a:r>
              <a:rPr lang="en-US" dirty="0" smtClean="0"/>
              <a:t>Keep customers happy</a:t>
            </a:r>
          </a:p>
          <a:p>
            <a:pPr lvl="2"/>
            <a:r>
              <a:rPr lang="en-US" dirty="0" smtClean="0"/>
              <a:t>Give them what they want (</a:t>
            </a:r>
            <a:r>
              <a:rPr lang="en-US" dirty="0" smtClean="0">
                <a:solidFill>
                  <a:srgbClr val="FF0000"/>
                </a:solidFill>
              </a:rPr>
              <a:t>today</a:t>
            </a:r>
            <a:r>
              <a:rPr lang="en-US" dirty="0" smtClean="0"/>
              <a:t>): </a:t>
            </a:r>
          </a:p>
          <a:p>
            <a:pPr lvl="3"/>
            <a:r>
              <a:rPr lang="en-US" dirty="0" smtClean="0"/>
              <a:t>Faster, bigger, better</a:t>
            </a:r>
          </a:p>
          <a:p>
            <a:pPr lvl="2"/>
            <a:r>
              <a:rPr lang="en-US" dirty="0" smtClean="0"/>
              <a:t>Give them what they will want (</a:t>
            </a:r>
            <a:r>
              <a:rPr lang="en-US" dirty="0" smtClean="0">
                <a:solidFill>
                  <a:srgbClr val="FF0000"/>
                </a:solidFill>
              </a:rPr>
              <a:t>tomorrow</a:t>
            </a:r>
            <a:r>
              <a:rPr lang="en-US" dirty="0" smtClean="0"/>
              <a:t>) :</a:t>
            </a:r>
          </a:p>
          <a:p>
            <a:pPr lvl="3"/>
            <a:r>
              <a:rPr lang="en-US" dirty="0" smtClean="0"/>
              <a:t>Give them what they want before they even ask for it</a:t>
            </a:r>
          </a:p>
          <a:p>
            <a:pPr lvl="3"/>
            <a:r>
              <a:rPr lang="en-US" dirty="0" smtClean="0"/>
              <a:t>This implies </a:t>
            </a:r>
          </a:p>
          <a:p>
            <a:pPr lvl="4"/>
            <a:r>
              <a:rPr lang="en-US" dirty="0" smtClean="0"/>
              <a:t>lighting speed of information delivery</a:t>
            </a:r>
          </a:p>
          <a:p>
            <a:pPr lvl="4"/>
            <a:r>
              <a:rPr lang="en-US" dirty="0" smtClean="0"/>
              <a:t>Data mining and data prediction  </a:t>
            </a:r>
          </a:p>
          <a:p>
            <a:pPr lvl="1"/>
            <a:r>
              <a:rPr lang="en-US" dirty="0" smtClean="0"/>
              <a:t>Drive up sales</a:t>
            </a:r>
          </a:p>
          <a:p>
            <a:pPr lvl="2"/>
            <a:r>
              <a:rPr lang="en-US" dirty="0" smtClean="0"/>
              <a:t>Match advertisers with customers </a:t>
            </a:r>
          </a:p>
          <a:p>
            <a:pPr lvl="2"/>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20</a:t>
            </a:fld>
            <a:endParaRPr lang="el-GR"/>
          </a:p>
        </p:txBody>
      </p:sp>
      <p:pic>
        <p:nvPicPr>
          <p:cNvPr id="2050" name="Picture 2" descr="C:\Users\markatos\AppData\Local\Microsoft\Windows\Temporary Internet Files\Content.IE5\IXQ2FPQC\MP9003212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2484" y="2013857"/>
            <a:ext cx="776514" cy="10885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katos\AppData\Local\Microsoft\Windows\Temporary Internet Files\Content.IE5\9P2ZLEPC\MP9004140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7857" y="5033691"/>
            <a:ext cx="1162884" cy="109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119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Outline</a:t>
            </a:r>
            <a:endParaRPr lang="el-GR" dirty="0" smtClean="0"/>
          </a:p>
        </p:txBody>
      </p:sp>
      <p:sp>
        <p:nvSpPr>
          <p:cNvPr id="16387" name="Rectangle 3"/>
          <p:cNvSpPr>
            <a:spLocks noGrp="1" noChangeArrowheads="1"/>
          </p:cNvSpPr>
          <p:nvPr>
            <p:ph idx="1"/>
          </p:nvPr>
        </p:nvSpPr>
        <p:spPr>
          <a:xfrm>
            <a:off x="323850" y="1600200"/>
            <a:ext cx="5587093" cy="4525963"/>
          </a:xfrm>
        </p:spPr>
        <p:txBody>
          <a:bodyPr/>
          <a:lstStyle/>
          <a:p>
            <a:pPr eaLnBrk="1" hangingPunct="1"/>
            <a:r>
              <a:rPr lang="en-US" dirty="0" smtClean="0"/>
              <a:t>The Rise of the Big Data</a:t>
            </a:r>
          </a:p>
          <a:p>
            <a:pPr eaLnBrk="1" hangingPunct="1"/>
            <a:r>
              <a:rPr lang="en-US" dirty="0" smtClean="0"/>
              <a:t>Big Data in Network Monitoring</a:t>
            </a:r>
          </a:p>
          <a:p>
            <a:pPr lvl="1" eaLnBrk="1" hangingPunct="1"/>
            <a:r>
              <a:rPr lang="en-US" dirty="0" smtClean="0">
                <a:solidFill>
                  <a:srgbClr val="FF0000"/>
                </a:solidFill>
              </a:rPr>
              <a:t>Privacy issues and solutions</a:t>
            </a:r>
          </a:p>
          <a:p>
            <a:pPr eaLnBrk="1" hangingPunct="1"/>
            <a:r>
              <a:rPr lang="en-US" dirty="0" smtClean="0"/>
              <a:t>Funding Opportunities</a:t>
            </a:r>
          </a:p>
        </p:txBody>
      </p:sp>
      <p:pic>
        <p:nvPicPr>
          <p:cNvPr id="2050" name="Picture 2" descr="Sunny roa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3303368"/>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929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a:t>
            </a:r>
            <a:endParaRPr lang="en-US" dirty="0"/>
          </a:p>
        </p:txBody>
      </p:sp>
      <p:sp>
        <p:nvSpPr>
          <p:cNvPr id="3" name="Content Placeholder 2"/>
          <p:cNvSpPr>
            <a:spLocks noGrp="1"/>
          </p:cNvSpPr>
          <p:nvPr>
            <p:ph idx="1"/>
          </p:nvPr>
        </p:nvSpPr>
        <p:spPr/>
        <p:txBody>
          <a:bodyPr/>
          <a:lstStyle/>
          <a:p>
            <a:r>
              <a:rPr lang="en-US" dirty="0" smtClean="0"/>
              <a:t>Is there a </a:t>
            </a:r>
            <a:r>
              <a:rPr lang="en-US" dirty="0" smtClean="0">
                <a:solidFill>
                  <a:srgbClr val="FF0000"/>
                </a:solidFill>
              </a:rPr>
              <a:t>privacy</a:t>
            </a:r>
            <a:r>
              <a:rPr lang="en-US" dirty="0" smtClean="0"/>
              <a:t> concern? </a:t>
            </a:r>
          </a:p>
          <a:p>
            <a:r>
              <a:rPr lang="en-US" dirty="0" smtClean="0"/>
              <a:t>Wherever  there are user data </a:t>
            </a:r>
          </a:p>
          <a:p>
            <a:pPr lvl="1"/>
            <a:r>
              <a:rPr lang="en-US" dirty="0" smtClean="0"/>
              <a:t>privacy is bound to be an issue</a:t>
            </a:r>
          </a:p>
          <a:p>
            <a:r>
              <a:rPr lang="en-US" dirty="0" smtClean="0"/>
              <a:t>Users may not be comfortable sharing their data</a:t>
            </a:r>
          </a:p>
          <a:p>
            <a:pPr lvl="1"/>
            <a:r>
              <a:rPr lang="en-US" dirty="0" smtClean="0"/>
              <a:t>Medical issues? (e.g. alcoholism)</a:t>
            </a:r>
          </a:p>
          <a:p>
            <a:pPr lvl="1"/>
            <a:r>
              <a:rPr lang="en-US" dirty="0" smtClean="0"/>
              <a:t>Minority issues?</a:t>
            </a:r>
          </a:p>
          <a:p>
            <a:pPr lvl="1"/>
            <a:r>
              <a:rPr lang="en-US" dirty="0" smtClean="0"/>
              <a:t>Problems of the teenagers in the family? </a:t>
            </a:r>
          </a:p>
          <a:p>
            <a:pPr lvl="2"/>
            <a:r>
              <a:rPr lang="en-US" dirty="0" smtClean="0"/>
              <a:t>Substance abuse? </a:t>
            </a:r>
          </a:p>
          <a:p>
            <a:pPr lvl="1"/>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22</a:t>
            </a:fld>
            <a:endParaRPr lang="el-GR"/>
          </a:p>
        </p:txBody>
      </p:sp>
    </p:spTree>
    <p:extLst>
      <p:ext uri="{BB962C8B-B14F-4D97-AF65-F5344CB8AC3E}">
        <p14:creationId xmlns:p14="http://schemas.microsoft.com/office/powerpoint/2010/main" val="1563453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news! We are not alone</a:t>
            </a:r>
            <a:endParaRPr lang="en-US" dirty="0"/>
          </a:p>
        </p:txBody>
      </p:sp>
      <p:sp>
        <p:nvSpPr>
          <p:cNvPr id="3" name="Content Placeholder 2"/>
          <p:cNvSpPr>
            <a:spLocks noGrp="1"/>
          </p:cNvSpPr>
          <p:nvPr>
            <p:ph idx="1"/>
          </p:nvPr>
        </p:nvSpPr>
        <p:spPr/>
        <p:txBody>
          <a:bodyPr/>
          <a:lstStyle/>
          <a:p>
            <a:r>
              <a:rPr lang="en-US" dirty="0" smtClean="0"/>
              <a:t>Governments, Corporations, everyone </a:t>
            </a:r>
          </a:p>
          <a:p>
            <a:pPr lvl="1"/>
            <a:r>
              <a:rPr lang="en-US" dirty="0" smtClean="0"/>
              <a:t>need to </a:t>
            </a:r>
            <a:r>
              <a:rPr lang="en-US" dirty="0" smtClean="0">
                <a:solidFill>
                  <a:srgbClr val="FF0000"/>
                </a:solidFill>
              </a:rPr>
              <a:t>solve</a:t>
            </a:r>
            <a:r>
              <a:rPr lang="en-US" dirty="0" smtClean="0"/>
              <a:t> the same privacy problems</a:t>
            </a:r>
          </a:p>
          <a:p>
            <a:pPr lvl="1"/>
            <a:r>
              <a:rPr lang="en-US" dirty="0"/>
              <a:t>n</a:t>
            </a:r>
            <a:r>
              <a:rPr lang="en-US" dirty="0" smtClean="0"/>
              <a:t>eed to define privacy-related </a:t>
            </a:r>
            <a:r>
              <a:rPr lang="en-US" dirty="0" smtClean="0">
                <a:solidFill>
                  <a:srgbClr val="FF0000"/>
                </a:solidFill>
              </a:rPr>
              <a:t>practices</a:t>
            </a:r>
          </a:p>
          <a:p>
            <a:pPr lvl="1"/>
            <a:r>
              <a:rPr lang="en-US" dirty="0"/>
              <a:t>n</a:t>
            </a:r>
            <a:r>
              <a:rPr lang="en-US" dirty="0" smtClean="0"/>
              <a:t>eed to be </a:t>
            </a:r>
            <a:r>
              <a:rPr lang="en-US" dirty="0" smtClean="0">
                <a:solidFill>
                  <a:srgbClr val="FF0000"/>
                </a:solidFill>
              </a:rPr>
              <a:t>auditable</a:t>
            </a:r>
            <a:r>
              <a:rPr lang="en-US" dirty="0" smtClean="0"/>
              <a:t> to third-party agencies </a:t>
            </a:r>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23</a:t>
            </a:fld>
            <a:endParaRPr lang="el-GR"/>
          </a:p>
        </p:txBody>
      </p:sp>
      <p:pic>
        <p:nvPicPr>
          <p:cNvPr id="7170" name="Picture 2" descr="beakers,careers,chemicals,employees,healthcare,jobs,laboratories,liquids,males,medicine,men,occupations,people,people at work,persons,researchers,science,scientists,technology,test tubes,vocations,workers,wor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758" y="3755571"/>
            <a:ext cx="2230212" cy="22302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arkatos\AppData\Local\Microsoft\Windows\Temporary Internet Files\Content.IE5\9P2ZLEPC\MP9004424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909032" y="3903528"/>
            <a:ext cx="1771825" cy="2673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559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066" y="205920"/>
            <a:ext cx="8020050" cy="1008063"/>
          </a:xfrm>
        </p:spPr>
        <p:txBody>
          <a:bodyPr/>
          <a:lstStyle/>
          <a:p>
            <a:r>
              <a:rPr lang="en-US" sz="2800" dirty="0" smtClean="0"/>
              <a:t>Any solutions to the privacy problem? </a:t>
            </a:r>
            <a:endParaRPr lang="en-US" sz="2800" dirty="0"/>
          </a:p>
        </p:txBody>
      </p:sp>
      <p:sp>
        <p:nvSpPr>
          <p:cNvPr id="3" name="Content Placeholder 2"/>
          <p:cNvSpPr>
            <a:spLocks noGrp="1"/>
          </p:cNvSpPr>
          <p:nvPr>
            <p:ph idx="1"/>
          </p:nvPr>
        </p:nvSpPr>
        <p:spPr/>
        <p:txBody>
          <a:bodyPr/>
          <a:lstStyle/>
          <a:p>
            <a:r>
              <a:rPr lang="en-US" dirty="0" smtClean="0"/>
              <a:t>Differential privacy</a:t>
            </a:r>
          </a:p>
          <a:p>
            <a:r>
              <a:rPr lang="en-US" dirty="0" smtClean="0"/>
              <a:t>K-anonymity</a:t>
            </a:r>
          </a:p>
          <a:p>
            <a:r>
              <a:rPr lang="en-US" dirty="0" smtClean="0"/>
              <a:t>Give users incentives to give up their privacy</a:t>
            </a:r>
          </a:p>
          <a:p>
            <a:pPr lvl="1"/>
            <a:r>
              <a:rPr lang="en-US" dirty="0" smtClean="0"/>
              <a:t>i.e. volunteers, such as the </a:t>
            </a:r>
            <a:r>
              <a:rPr lang="en-US" dirty="0" smtClean="0">
                <a:solidFill>
                  <a:srgbClr val="FF0000"/>
                </a:solidFill>
              </a:rPr>
              <a:t>mechanical </a:t>
            </a:r>
            <a:r>
              <a:rPr lang="en-US" dirty="0" err="1" smtClean="0">
                <a:solidFill>
                  <a:srgbClr val="FF0000"/>
                </a:solidFill>
              </a:rPr>
              <a:t>turk</a:t>
            </a:r>
            <a:r>
              <a:rPr lang="en-US" dirty="0" smtClean="0">
                <a:solidFill>
                  <a:srgbClr val="FF0000"/>
                </a:solidFill>
              </a:rPr>
              <a:t> </a:t>
            </a:r>
          </a:p>
          <a:p>
            <a:pPr lvl="2"/>
            <a:r>
              <a:rPr lang="en-US" dirty="0" smtClean="0"/>
              <a:t>Purchase data from users who are willing to sell them</a:t>
            </a:r>
          </a:p>
          <a:p>
            <a:pPr lvl="2"/>
            <a:r>
              <a:rPr lang="en-US" dirty="0" smtClean="0"/>
              <a:t>Or give them some offers instead </a:t>
            </a:r>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24</a:t>
            </a:fld>
            <a:endParaRPr lang="el-GR"/>
          </a:p>
        </p:txBody>
      </p:sp>
      <p:pic>
        <p:nvPicPr>
          <p:cNvPr id="4098" name="Picture 2" descr="C:\Users\markatos\AppData\Local\Microsoft\Windows\Temporary Internet Files\Content.IE5\IXQ2FPQC\MP90044223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765" y="4465482"/>
            <a:ext cx="1451292" cy="19102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792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a:t>
            </a:r>
            <a:endParaRPr lang="en-US" dirty="0"/>
          </a:p>
        </p:txBody>
      </p:sp>
      <p:sp>
        <p:nvSpPr>
          <p:cNvPr id="3" name="Content Placeholder 2"/>
          <p:cNvSpPr>
            <a:spLocks noGrp="1"/>
          </p:cNvSpPr>
          <p:nvPr>
            <p:ph idx="1"/>
          </p:nvPr>
        </p:nvSpPr>
        <p:spPr>
          <a:xfrm>
            <a:off x="323850" y="1088558"/>
            <a:ext cx="8362950" cy="4525963"/>
          </a:xfrm>
        </p:spPr>
        <p:txBody>
          <a:bodyPr/>
          <a:lstStyle/>
          <a:p>
            <a:r>
              <a:rPr lang="en-US" dirty="0" smtClean="0"/>
              <a:t>Motivation:</a:t>
            </a:r>
          </a:p>
          <a:p>
            <a:pPr lvl="1"/>
            <a:r>
              <a:rPr lang="en-US" b="1" dirty="0" smtClean="0"/>
              <a:t>User</a:t>
            </a:r>
            <a:r>
              <a:rPr lang="en-US" dirty="0" smtClean="0"/>
              <a:t>: “</a:t>
            </a:r>
            <a:r>
              <a:rPr lang="en-US" i="1" dirty="0" smtClean="0">
                <a:solidFill>
                  <a:srgbClr val="FF0000"/>
                </a:solidFill>
              </a:rPr>
              <a:t>I do not feel comfortable being included in a dataset</a:t>
            </a:r>
            <a:r>
              <a:rPr lang="en-US" i="1" dirty="0" smtClean="0"/>
              <a:t>. I feel that if you share the dataset, one might find  private information about me</a:t>
            </a:r>
            <a:r>
              <a:rPr lang="en-US" dirty="0" smtClean="0"/>
              <a:t>.”</a:t>
            </a:r>
          </a:p>
          <a:p>
            <a:pPr lvl="1"/>
            <a:r>
              <a:rPr lang="en-US" b="1" dirty="0" smtClean="0"/>
              <a:t>Researcher</a:t>
            </a:r>
            <a:r>
              <a:rPr lang="en-US" dirty="0" smtClean="0"/>
              <a:t>: “</a:t>
            </a:r>
            <a:r>
              <a:rPr lang="en-US" i="1" dirty="0" smtClean="0"/>
              <a:t>No problem. </a:t>
            </a:r>
            <a:r>
              <a:rPr lang="en-US" i="1" dirty="0" smtClean="0">
                <a:solidFill>
                  <a:srgbClr val="FF0000"/>
                </a:solidFill>
              </a:rPr>
              <a:t>I will not share the dataset</a:t>
            </a:r>
            <a:r>
              <a:rPr lang="en-US" i="1" dirty="0" smtClean="0"/>
              <a:t>. I will just respond to queries.”</a:t>
            </a:r>
          </a:p>
          <a:p>
            <a:pPr lvl="1"/>
            <a:r>
              <a:rPr lang="en-US" b="1" dirty="0"/>
              <a:t>User</a:t>
            </a:r>
            <a:r>
              <a:rPr lang="en-US" dirty="0"/>
              <a:t>: </a:t>
            </a:r>
            <a:r>
              <a:rPr lang="en-US" dirty="0" smtClean="0"/>
              <a:t>“</a:t>
            </a:r>
            <a:r>
              <a:rPr lang="en-US" i="1" dirty="0" smtClean="0"/>
              <a:t>Even then one might find information about me</a:t>
            </a:r>
            <a:r>
              <a:rPr lang="en-US" dirty="0" smtClean="0"/>
              <a:t>”</a:t>
            </a:r>
            <a:endParaRPr lang="en-US" dirty="0"/>
          </a:p>
          <a:p>
            <a:pPr lvl="1"/>
            <a:r>
              <a:rPr lang="en-US" b="1" dirty="0"/>
              <a:t>Researcher</a:t>
            </a:r>
            <a:r>
              <a:rPr lang="en-US" dirty="0"/>
              <a:t>: “</a:t>
            </a:r>
            <a:r>
              <a:rPr lang="en-US" i="1" dirty="0"/>
              <a:t>No problem. </a:t>
            </a:r>
            <a:r>
              <a:rPr lang="en-US" i="1" dirty="0">
                <a:solidFill>
                  <a:srgbClr val="FF0000"/>
                </a:solidFill>
              </a:rPr>
              <a:t>I </a:t>
            </a:r>
            <a:r>
              <a:rPr lang="en-US" i="1" dirty="0" smtClean="0">
                <a:solidFill>
                  <a:srgbClr val="FF0000"/>
                </a:solidFill>
              </a:rPr>
              <a:t>will give the same answers whether you are included or not</a:t>
            </a:r>
            <a:r>
              <a:rPr lang="en-US" i="1" dirty="0" smtClean="0"/>
              <a:t>.”</a:t>
            </a:r>
            <a:endParaRPr lang="en-US" dirty="0" smtClean="0"/>
          </a:p>
          <a:p>
            <a:pPr lvl="1"/>
            <a:r>
              <a:rPr lang="en-US" b="1" dirty="0" smtClean="0"/>
              <a:t>User</a:t>
            </a:r>
            <a:r>
              <a:rPr lang="en-US" dirty="0" smtClean="0"/>
              <a:t>: “</a:t>
            </a:r>
            <a:r>
              <a:rPr lang="en-US" i="1" dirty="0" smtClean="0"/>
              <a:t>How can you do that?”</a:t>
            </a:r>
          </a:p>
          <a:p>
            <a:pPr lvl="1"/>
            <a:r>
              <a:rPr lang="en-US" b="1" dirty="0"/>
              <a:t>Researcher</a:t>
            </a:r>
            <a:r>
              <a:rPr lang="en-US" dirty="0"/>
              <a:t>: </a:t>
            </a:r>
            <a:r>
              <a:rPr lang="en-US" dirty="0" smtClean="0"/>
              <a:t>“</a:t>
            </a:r>
            <a:r>
              <a:rPr lang="en-US" i="1" dirty="0" smtClean="0"/>
              <a:t>I will add noise”</a:t>
            </a:r>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25</a:t>
            </a:fld>
            <a:endParaRPr lang="el-GR"/>
          </a:p>
        </p:txBody>
      </p:sp>
      <p:pic>
        <p:nvPicPr>
          <p:cNvPr id="1026" name="Picture 2" descr="C:\Users\markatos\AppData\Local\Microsoft\Windows\Temporary Internet Files\Content.IE5\IXQ2FPQC\MP90044645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 y="1861436"/>
            <a:ext cx="680357" cy="6803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katos\AppData\Local\Microsoft\Windows\Temporary Internet Files\Content.IE5\NSQ2Z0XT\MP90044847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3" y="3102413"/>
            <a:ext cx="832757" cy="55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568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 Examples</a:t>
            </a:r>
            <a:endParaRPr lang="en-US" dirty="0"/>
          </a:p>
        </p:txBody>
      </p:sp>
      <p:sp>
        <p:nvSpPr>
          <p:cNvPr id="3" name="Content Placeholder 2"/>
          <p:cNvSpPr>
            <a:spLocks noGrp="1"/>
          </p:cNvSpPr>
          <p:nvPr>
            <p:ph idx="1"/>
          </p:nvPr>
        </p:nvSpPr>
        <p:spPr>
          <a:xfrm>
            <a:off x="323849" y="1600200"/>
            <a:ext cx="8569779" cy="4525963"/>
          </a:xfrm>
        </p:spPr>
        <p:txBody>
          <a:bodyPr/>
          <a:lstStyle/>
          <a:p>
            <a:r>
              <a:rPr lang="en-US" sz="2800" dirty="0" smtClean="0"/>
              <a:t>Approach: Add random </a:t>
            </a:r>
            <a:r>
              <a:rPr lang="en-US" sz="2800" dirty="0" smtClean="0">
                <a:solidFill>
                  <a:srgbClr val="FF0000"/>
                </a:solidFill>
              </a:rPr>
              <a:t>noise</a:t>
            </a:r>
            <a:r>
              <a:rPr lang="en-US" sz="2800" dirty="0" smtClean="0"/>
              <a:t> to the response </a:t>
            </a:r>
            <a:r>
              <a:rPr lang="en-US" sz="2800" dirty="0" smtClean="0">
                <a:sym typeface="Wingdings" panose="05000000000000000000" pitchFamily="2" charset="2"/>
              </a:rPr>
              <a:t> </a:t>
            </a:r>
          </a:p>
          <a:p>
            <a:pPr lvl="1"/>
            <a:r>
              <a:rPr lang="en-US" sz="2400" dirty="0" smtClean="0">
                <a:sym typeface="Wingdings" panose="05000000000000000000" pitchFamily="2" charset="2"/>
              </a:rPr>
              <a:t>Reply =</a:t>
            </a:r>
            <a:r>
              <a:rPr lang="en-US" sz="2400" dirty="0" err="1" smtClean="0">
                <a:sym typeface="Wingdings" panose="05000000000000000000" pitchFamily="2" charset="2"/>
              </a:rPr>
              <a:t>accurate_value</a:t>
            </a:r>
            <a:r>
              <a:rPr lang="en-US" sz="2400" dirty="0" smtClean="0">
                <a:sym typeface="Wingdings" panose="05000000000000000000" pitchFamily="2" charset="2"/>
              </a:rPr>
              <a:t> +- RANDOM_NOISE </a:t>
            </a:r>
          </a:p>
          <a:p>
            <a:r>
              <a:rPr lang="en-US" sz="2800" dirty="0" smtClean="0">
                <a:sym typeface="Wingdings" panose="05000000000000000000" pitchFamily="2" charset="2"/>
              </a:rPr>
              <a:t>Example: </a:t>
            </a:r>
          </a:p>
          <a:p>
            <a:pPr lvl="1"/>
            <a:r>
              <a:rPr lang="en-US" sz="2400" dirty="0" smtClean="0">
                <a:sym typeface="Wingdings" panose="05000000000000000000" pitchFamily="2" charset="2"/>
              </a:rPr>
              <a:t>What is the average salary of people in the Database?</a:t>
            </a:r>
          </a:p>
          <a:p>
            <a:pPr lvl="2"/>
            <a:r>
              <a:rPr lang="en-US" sz="2000" dirty="0" smtClean="0">
                <a:sym typeface="Wingdings" panose="05000000000000000000" pitchFamily="2" charset="2"/>
              </a:rPr>
              <a:t>100,000 euros</a:t>
            </a:r>
            <a:endParaRPr lang="en-US" sz="2000" dirty="0" smtClean="0"/>
          </a:p>
          <a:p>
            <a:pPr lvl="1"/>
            <a:r>
              <a:rPr lang="en-US" sz="2400" dirty="0" smtClean="0">
                <a:solidFill>
                  <a:srgbClr val="FF0000"/>
                </a:solidFill>
                <a:sym typeface="Wingdings" panose="05000000000000000000" pitchFamily="2" charset="2"/>
              </a:rPr>
              <a:t>Take 2</a:t>
            </a:r>
            <a:r>
              <a:rPr lang="en-US" sz="2400" dirty="0" smtClean="0">
                <a:sym typeface="Wingdings" panose="05000000000000000000" pitchFamily="2" charset="2"/>
              </a:rPr>
              <a:t>: What </a:t>
            </a:r>
            <a:r>
              <a:rPr lang="en-US" sz="2400" dirty="0">
                <a:sym typeface="Wingdings" panose="05000000000000000000" pitchFamily="2" charset="2"/>
              </a:rPr>
              <a:t>is the </a:t>
            </a:r>
            <a:r>
              <a:rPr lang="en-US" sz="2400" dirty="0" smtClean="0">
                <a:sym typeface="Wingdings" panose="05000000000000000000" pitchFamily="2" charset="2"/>
              </a:rPr>
              <a:t>average salary </a:t>
            </a:r>
            <a:r>
              <a:rPr lang="en-US" sz="2400" dirty="0">
                <a:sym typeface="Wingdings" panose="05000000000000000000" pitchFamily="2" charset="2"/>
              </a:rPr>
              <a:t>of people in the DB?</a:t>
            </a:r>
          </a:p>
          <a:p>
            <a:pPr lvl="2"/>
            <a:r>
              <a:rPr lang="en-US" sz="2000" dirty="0" smtClean="0">
                <a:sym typeface="Wingdings" panose="05000000000000000000" pitchFamily="2" charset="2"/>
              </a:rPr>
              <a:t>95,000 euros</a:t>
            </a:r>
            <a:endParaRPr lang="en-US" sz="2000" dirty="0">
              <a:sym typeface="Wingdings" panose="05000000000000000000" pitchFamily="2" charset="2"/>
            </a:endParaRPr>
          </a:p>
          <a:p>
            <a:pPr lvl="1"/>
            <a:r>
              <a:rPr lang="en-US" sz="2400" dirty="0" smtClean="0">
                <a:solidFill>
                  <a:srgbClr val="FF0000"/>
                </a:solidFill>
                <a:sym typeface="Wingdings" panose="05000000000000000000" pitchFamily="2" charset="2"/>
              </a:rPr>
              <a:t>Take 3</a:t>
            </a:r>
            <a:r>
              <a:rPr lang="en-US" sz="2400" dirty="0" smtClean="0">
                <a:sym typeface="Wingdings" panose="05000000000000000000" pitchFamily="2" charset="2"/>
              </a:rPr>
              <a:t>: What </a:t>
            </a:r>
            <a:r>
              <a:rPr lang="en-US" sz="2400" dirty="0">
                <a:sym typeface="Wingdings" panose="05000000000000000000" pitchFamily="2" charset="2"/>
              </a:rPr>
              <a:t>is the average salary of people in the DB?</a:t>
            </a:r>
          </a:p>
          <a:p>
            <a:pPr lvl="2"/>
            <a:r>
              <a:rPr lang="en-US" sz="2000" dirty="0" smtClean="0">
                <a:sym typeface="Wingdings" panose="05000000000000000000" pitchFamily="2" charset="2"/>
              </a:rPr>
              <a:t>101,000 euros</a:t>
            </a:r>
            <a:endParaRPr lang="en-US" sz="2000" dirty="0">
              <a:sym typeface="Wingdings" panose="05000000000000000000" pitchFamily="2" charset="2"/>
            </a:endParaRPr>
          </a:p>
          <a:p>
            <a:pPr lvl="2"/>
            <a:endParaRPr lang="en-US" sz="2000"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26</a:t>
            </a:fld>
            <a:endParaRPr lang="el-GR"/>
          </a:p>
        </p:txBody>
      </p:sp>
      <p:pic>
        <p:nvPicPr>
          <p:cNvPr id="2050" name="Picture 2" descr="C:\Users\markatos\AppData\Local\Microsoft\Windows\Temporary Internet Files\Content.IE5\IXQ2FPQC\MP9003417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5761" y="5138057"/>
            <a:ext cx="2017228" cy="14389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18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 Noise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23850" y="1382480"/>
                <a:ext cx="8362950" cy="4525963"/>
              </a:xfrm>
            </p:spPr>
            <p:txBody>
              <a:bodyPr/>
              <a:lstStyle/>
              <a:p>
                <a:r>
                  <a:rPr lang="en-US" dirty="0" smtClean="0"/>
                  <a:t>How much noise to add? </a:t>
                </a:r>
              </a:p>
              <a:p>
                <a:r>
                  <a:rPr lang="en-US" dirty="0" smtClean="0"/>
                  <a:t>Depends on the kind of the queries </a:t>
                </a:r>
              </a:p>
              <a:p>
                <a:r>
                  <a:rPr lang="en-US" dirty="0" smtClean="0"/>
                  <a:t>Rule of thumb: </a:t>
                </a:r>
              </a:p>
              <a:p>
                <a:pPr lvl="1"/>
                <a:r>
                  <a:rPr lang="en-US" dirty="0" smtClean="0"/>
                  <a:t>Add noise that is large enough to </a:t>
                </a:r>
                <a:r>
                  <a:rPr lang="en-US" dirty="0" smtClean="0">
                    <a:solidFill>
                      <a:srgbClr val="FF0000"/>
                    </a:solidFill>
                  </a:rPr>
                  <a:t>mask the effects of the largest record </a:t>
                </a:r>
                <a:r>
                  <a:rPr lang="en-US" dirty="0" smtClean="0"/>
                  <a:t>in the database</a:t>
                </a:r>
              </a:p>
              <a:p>
                <a:r>
                  <a:rPr lang="en-US" dirty="0" smtClean="0"/>
                  <a:t>The math: </a:t>
                </a:r>
              </a:p>
              <a:p>
                <a:pPr lvl="1"/>
                <a:r>
                  <a:rPr lang="en-US" sz="2000" i="1" dirty="0" smtClean="0"/>
                  <a:t>Probability (response | user is included in the dataset</a:t>
                </a:r>
                <a:r>
                  <a:rPr lang="en-US" sz="2000" i="1" dirty="0" smtClean="0"/>
                  <a:t>) </a:t>
                </a:r>
                <a14:m>
                  <m:oMath xmlns:m="http://schemas.openxmlformats.org/officeDocument/2006/math">
                    <m:r>
                      <a:rPr lang="en-US" sz="2000" i="1" smtClean="0">
                        <a:latin typeface="Cambria Math"/>
                        <a:ea typeface="Cambria Math"/>
                      </a:rPr>
                      <m:t>≅</m:t>
                    </m:r>
                    <m:d>
                      <m:dPr>
                        <m:ctrlPr>
                          <a:rPr lang="en-US" sz="2000" b="0" i="1" smtClean="0">
                            <a:latin typeface="Cambria Math"/>
                            <a:ea typeface="Cambria Math"/>
                          </a:rPr>
                        </m:ctrlPr>
                      </m:dPr>
                      <m:e>
                        <m:r>
                          <a:rPr lang="en-US" sz="2000" b="0" i="1" smtClean="0">
                            <a:latin typeface="Cambria Math"/>
                            <a:ea typeface="Cambria Math"/>
                          </a:rPr>
                          <m:t>1+</m:t>
                        </m:r>
                        <m:r>
                          <a:rPr lang="el-GR" sz="2000" b="0" i="1" smtClean="0">
                            <a:latin typeface="Cambria Math"/>
                            <a:ea typeface="Cambria Math"/>
                          </a:rPr>
                          <m:t>𝜀</m:t>
                        </m:r>
                      </m:e>
                    </m:d>
                    <m:r>
                      <a:rPr lang="el-GR" sz="2000" b="0" i="1" smtClean="0">
                        <a:latin typeface="Cambria Math"/>
                        <a:ea typeface="Cambria Math"/>
                      </a:rPr>
                      <m:t>×</m:t>
                    </m:r>
                  </m:oMath>
                </a14:m>
                <a:r>
                  <a:rPr lang="en-US" sz="2000" i="1" dirty="0" smtClean="0"/>
                  <a:t> </a:t>
                </a:r>
                <a:r>
                  <a:rPr lang="en-US" sz="2000" i="1" dirty="0" smtClean="0"/>
                  <a:t>Probability (response | user is not included in the dataset) </a:t>
                </a:r>
                <a:endParaRPr lang="el-GR" sz="2000" i="1" dirty="0" smtClean="0"/>
              </a:p>
              <a:p>
                <a:pPr lvl="1"/>
                <a:r>
                  <a:rPr lang="en-US" sz="2000" i="1" dirty="0" smtClean="0"/>
                  <a:t>For a very small epsilon</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23850" y="1382480"/>
                <a:ext cx="8362950" cy="4525963"/>
              </a:xfrm>
              <a:blipFill rotWithShape="1">
                <a:blip r:embed="rId2"/>
                <a:stretch>
                  <a:fillRect l="-1020" t="-1617"/>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27</a:t>
            </a:fld>
            <a:endParaRPr lang="el-GR"/>
          </a:p>
        </p:txBody>
      </p:sp>
      <p:pic>
        <p:nvPicPr>
          <p:cNvPr id="3076" name="Picture 4" descr="C:\Users\markatos\AppData\Local\Microsoft\Windows\Temporary Internet Files\Content.IE5\NSQ2Z0XT\MP9004482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306970"/>
            <a:ext cx="1828800" cy="12156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138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 Summary</a:t>
            </a:r>
            <a:endParaRPr lang="en-US" dirty="0"/>
          </a:p>
        </p:txBody>
      </p:sp>
      <p:sp>
        <p:nvSpPr>
          <p:cNvPr id="3" name="Content Placeholder 2"/>
          <p:cNvSpPr>
            <a:spLocks noGrp="1"/>
          </p:cNvSpPr>
          <p:nvPr>
            <p:ph idx="1"/>
          </p:nvPr>
        </p:nvSpPr>
        <p:spPr/>
        <p:txBody>
          <a:bodyPr/>
          <a:lstStyle/>
          <a:p>
            <a:r>
              <a:rPr lang="en-US" dirty="0" smtClean="0"/>
              <a:t>Do not share data </a:t>
            </a:r>
          </a:p>
          <a:p>
            <a:r>
              <a:rPr lang="en-US" dirty="0" smtClean="0"/>
              <a:t>Just respond to queries </a:t>
            </a:r>
          </a:p>
          <a:p>
            <a:r>
              <a:rPr lang="en-US" dirty="0" smtClean="0"/>
              <a:t>Add random noise to each response </a:t>
            </a:r>
          </a:p>
          <a:p>
            <a:r>
              <a:rPr lang="en-US" dirty="0" smtClean="0"/>
              <a:t>The noise should be large enough to </a:t>
            </a:r>
          </a:p>
          <a:p>
            <a:pPr lvl="1"/>
            <a:r>
              <a:rPr lang="en-US" dirty="0" smtClean="0"/>
              <a:t>Mask the contribution of any individual record to the query result  </a:t>
            </a:r>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28</a:t>
            </a:fld>
            <a:endParaRPr lang="el-GR"/>
          </a:p>
        </p:txBody>
      </p:sp>
      <p:pic>
        <p:nvPicPr>
          <p:cNvPr id="4098" name="Picture 2" descr="C:\Users\markatos\AppData\Local\Microsoft\Windows\Temporary Internet Files\Content.IE5\F6842X3D\MP9004003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2227" y="1268413"/>
            <a:ext cx="1762873" cy="22041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23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K-anonymity</a:t>
            </a:r>
            <a:endParaRPr lang="en-US" dirty="0"/>
          </a:p>
        </p:txBody>
      </p:sp>
      <p:sp>
        <p:nvSpPr>
          <p:cNvPr id="3" name="Content Placeholder 2"/>
          <p:cNvSpPr>
            <a:spLocks noGrp="1"/>
          </p:cNvSpPr>
          <p:nvPr>
            <p:ph idx="1"/>
          </p:nvPr>
        </p:nvSpPr>
        <p:spPr/>
        <p:txBody>
          <a:bodyPr/>
          <a:lstStyle/>
          <a:p>
            <a:r>
              <a:rPr lang="en-US" dirty="0" smtClean="0"/>
              <a:t>Share data with the researchers </a:t>
            </a:r>
          </a:p>
          <a:p>
            <a:pPr lvl="1"/>
            <a:r>
              <a:rPr lang="en-US" dirty="0" smtClean="0"/>
              <a:t>Frequently used in medical-related studies </a:t>
            </a:r>
          </a:p>
          <a:p>
            <a:r>
              <a:rPr lang="en-US" dirty="0" smtClean="0"/>
              <a:t>Make sure you anonymize data first </a:t>
            </a:r>
          </a:p>
          <a:p>
            <a:pPr lvl="1"/>
            <a:r>
              <a:rPr lang="en-US" dirty="0" smtClean="0"/>
              <a:t>Remove names </a:t>
            </a:r>
          </a:p>
          <a:p>
            <a:pPr lvl="1"/>
            <a:r>
              <a:rPr lang="en-US" dirty="0" smtClean="0"/>
              <a:t>How about addresses? </a:t>
            </a:r>
          </a:p>
          <a:p>
            <a:pPr lvl="2"/>
            <a:r>
              <a:rPr lang="en-US" dirty="0" smtClean="0"/>
              <a:t>Remove them as well? </a:t>
            </a:r>
          </a:p>
          <a:p>
            <a:pPr lvl="1"/>
            <a:r>
              <a:rPr lang="en-US" dirty="0" smtClean="0"/>
              <a:t>How about birth dates?</a:t>
            </a:r>
          </a:p>
          <a:p>
            <a:pPr lvl="2"/>
            <a:r>
              <a:rPr lang="en-US" dirty="0" smtClean="0"/>
              <a:t>I guess it is OK to leave them in </a:t>
            </a:r>
          </a:p>
          <a:p>
            <a:pPr lvl="1"/>
            <a:r>
              <a:rPr lang="en-US" dirty="0" smtClean="0"/>
              <a:t>How about zip codes?</a:t>
            </a:r>
          </a:p>
          <a:p>
            <a:pPr lvl="2"/>
            <a:r>
              <a:rPr lang="en-US" dirty="0" smtClean="0"/>
              <a:t>I guess it is OK to leave them in</a:t>
            </a:r>
          </a:p>
          <a:p>
            <a:pPr lvl="1"/>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29</a:t>
            </a:fld>
            <a:endParaRPr lang="el-GR"/>
          </a:p>
        </p:txBody>
      </p:sp>
      <p:pic>
        <p:nvPicPr>
          <p:cNvPr id="5122" name="Picture 2" descr="C:\Users\markatos\AppData\Local\Microsoft\Windows\Temporary Internet Files\Content.IE5\NSQ2Z0XT\MP90040677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8772" y="3227960"/>
            <a:ext cx="2057400" cy="25723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406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a:noFill/>
        </p:spPr>
        <p:txBody>
          <a:bodyPr anchor="ctr"/>
          <a:lstStyle/>
          <a:p>
            <a:r>
              <a:rPr lang="en-US" sz="3200" dirty="0" smtClean="0"/>
              <a:t>Background: Coordinator of LOBSTER</a:t>
            </a:r>
          </a:p>
        </p:txBody>
      </p:sp>
      <p:sp>
        <p:nvSpPr>
          <p:cNvPr id="159761" name="AutoShape 17"/>
          <p:cNvSpPr>
            <a:spLocks noChangeArrowheads="1"/>
          </p:cNvSpPr>
          <p:nvPr/>
        </p:nvSpPr>
        <p:spPr bwMode="auto">
          <a:xfrm>
            <a:off x="323850" y="1190854"/>
            <a:ext cx="8353425" cy="719137"/>
          </a:xfrm>
          <a:prstGeom prst="roundRect">
            <a:avLst>
              <a:gd name="adj" fmla="val 16667"/>
            </a:avLst>
          </a:prstGeom>
          <a:noFill/>
          <a:ln w="9525">
            <a:solidFill>
              <a:schemeClr val="tx1"/>
            </a:solidFill>
            <a:round/>
            <a:headEnd/>
            <a:tailEnd/>
          </a:ln>
          <a:effectLst/>
        </p:spPr>
        <p:txBody>
          <a:bodyPr wrap="none" anchor="ctr"/>
          <a:lstStyle/>
          <a:p>
            <a:pPr algn="ctr">
              <a:defRPr/>
            </a:pPr>
            <a:r>
              <a:rPr lang="en-US" sz="2400" b="1" dirty="0" smtClean="0">
                <a:solidFill>
                  <a:schemeClr val="tx1">
                    <a:lumMod val="65000"/>
                    <a:lumOff val="35000"/>
                  </a:schemeClr>
                </a:solidFill>
                <a:latin typeface="+mn-lt"/>
              </a:rPr>
              <a:t>Coordinated the largest passive network monitoring </a:t>
            </a:r>
          </a:p>
          <a:p>
            <a:pPr algn="ctr">
              <a:defRPr/>
            </a:pPr>
            <a:r>
              <a:rPr lang="en-US" sz="2400" b="1" dirty="0" smtClean="0">
                <a:solidFill>
                  <a:schemeClr val="tx1">
                    <a:lumMod val="65000"/>
                    <a:lumOff val="35000"/>
                  </a:schemeClr>
                </a:solidFill>
                <a:latin typeface="+mn-lt"/>
              </a:rPr>
              <a:t>infrastructure in Europe 2004-2007</a:t>
            </a:r>
            <a:endParaRPr lang="el-GR" sz="2400" b="1" dirty="0">
              <a:solidFill>
                <a:schemeClr val="tx1">
                  <a:lumMod val="65000"/>
                  <a:lumOff val="35000"/>
                </a:schemeClr>
              </a:solidFill>
              <a:latin typeface="+mn-lt"/>
            </a:endParaRPr>
          </a:p>
        </p:txBody>
      </p:sp>
      <p:pic>
        <p:nvPicPr>
          <p:cNvPr id="5" name="Picture 6" descr="google_map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356100" y="2204864"/>
            <a:ext cx="4536430" cy="31333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andr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8477" y="5338207"/>
            <a:ext cx="1440532" cy="1161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x37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9447" y="5530734"/>
            <a:ext cx="1835696" cy="127588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23850" y="2204864"/>
            <a:ext cx="3923393" cy="4525963"/>
          </a:xfrm>
          <a:prstGeom prst="rect">
            <a:avLst/>
          </a:prstGeom>
        </p:spPr>
        <p:txBody>
          <a:bodyPr/>
          <a:lstStyle>
            <a:lvl1pPr marL="342900" indent="-342900" algn="l" rtl="0" eaLnBrk="0" fontAlgn="base" hangingPunct="0">
              <a:spcBef>
                <a:spcPct val="20000"/>
              </a:spcBef>
              <a:spcAft>
                <a:spcPct val="0"/>
              </a:spcAft>
              <a:buClr>
                <a:srgbClr val="F67408"/>
              </a:buClr>
              <a:buSzPct val="80000"/>
              <a:buFont typeface="Wingdings" pitchFamily="2" charset="2"/>
              <a:buChar char="§"/>
              <a:defRPr sz="3100">
                <a:solidFill>
                  <a:schemeClr val="tx1"/>
                </a:solidFill>
                <a:latin typeface="+mn-lt"/>
                <a:ea typeface="+mn-ea"/>
                <a:cs typeface="+mn-cs"/>
              </a:defRPr>
            </a:lvl1pPr>
            <a:lvl2pPr marL="742950" indent="-285750" algn="l" rtl="0" eaLnBrk="0" fontAlgn="base" hangingPunct="0">
              <a:spcBef>
                <a:spcPct val="20000"/>
              </a:spcBef>
              <a:spcAft>
                <a:spcPct val="0"/>
              </a:spcAft>
              <a:buClr>
                <a:srgbClr val="F77B17"/>
              </a:buClr>
              <a:buSzPct val="75000"/>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rgbClr val="177A7F"/>
              </a:buClr>
              <a:buSzPct val="60000"/>
              <a:buFont typeface="Wingdings" pitchFamily="2" charset="2"/>
              <a:buChar char="§"/>
              <a:defRPr sz="2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More than 20 LOBSTER sensors</a:t>
            </a:r>
          </a:p>
          <a:p>
            <a:pPr lvl="1"/>
            <a:r>
              <a:rPr lang="en-US" kern="0" dirty="0" smtClean="0"/>
              <a:t>In 10 countries  </a:t>
            </a:r>
          </a:p>
          <a:p>
            <a:pPr lvl="1"/>
            <a:r>
              <a:rPr lang="en-US" kern="0" dirty="0" smtClean="0"/>
              <a:t>In 3 continents</a:t>
            </a:r>
          </a:p>
          <a:p>
            <a:r>
              <a:rPr lang="en-US" kern="0" dirty="0" smtClean="0"/>
              <a:t>400,000 </a:t>
            </a:r>
          </a:p>
          <a:p>
            <a:pPr lvl="1"/>
            <a:r>
              <a:rPr lang="en-US" kern="0" dirty="0" smtClean="0"/>
              <a:t>Polymorphic attacks captured</a:t>
            </a:r>
            <a:endParaRPr lang="en-US" kern="0" dirty="0"/>
          </a:p>
        </p:txBody>
      </p:sp>
    </p:spTree>
    <p:extLst>
      <p:ext uri="{BB962C8B-B14F-4D97-AF65-F5344CB8AC3E}">
        <p14:creationId xmlns:p14="http://schemas.microsoft.com/office/powerpoint/2010/main" val="1796567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K-anonymity: the problem</a:t>
            </a:r>
            <a:endParaRPr lang="en-US" dirty="0"/>
          </a:p>
        </p:txBody>
      </p:sp>
      <p:sp>
        <p:nvSpPr>
          <p:cNvPr id="3" name="Content Placeholder 2"/>
          <p:cNvSpPr>
            <a:spLocks noGrp="1"/>
          </p:cNvSpPr>
          <p:nvPr>
            <p:ph idx="1"/>
          </p:nvPr>
        </p:nvSpPr>
        <p:spPr/>
        <p:txBody>
          <a:bodyPr/>
          <a:lstStyle/>
          <a:p>
            <a:r>
              <a:rPr lang="en-US" dirty="0" smtClean="0">
                <a:solidFill>
                  <a:srgbClr val="FF0000"/>
                </a:solidFill>
              </a:rPr>
              <a:t>Pseudo-identifiers </a:t>
            </a:r>
          </a:p>
          <a:p>
            <a:pPr lvl="1"/>
            <a:r>
              <a:rPr lang="en-US" dirty="0"/>
              <a:t>s</a:t>
            </a:r>
            <a:r>
              <a:rPr lang="en-US" dirty="0" smtClean="0"/>
              <a:t>uch as zip code, birth dates</a:t>
            </a:r>
          </a:p>
          <a:p>
            <a:r>
              <a:rPr lang="en-US" dirty="0" smtClean="0"/>
              <a:t>May still identify a person if correlated with </a:t>
            </a:r>
          </a:p>
          <a:p>
            <a:pPr lvl="1"/>
            <a:r>
              <a:rPr lang="en-US" dirty="0"/>
              <a:t>e</a:t>
            </a:r>
            <a:r>
              <a:rPr lang="en-US" dirty="0" smtClean="0"/>
              <a:t>xternal information  </a:t>
            </a:r>
          </a:p>
          <a:p>
            <a:r>
              <a:rPr lang="en-US" dirty="0" smtClean="0"/>
              <a:t>e.g. how many people have </a:t>
            </a:r>
          </a:p>
          <a:p>
            <a:pPr lvl="1"/>
            <a:r>
              <a:rPr lang="en-US" dirty="0"/>
              <a:t>z</a:t>
            </a:r>
            <a:r>
              <a:rPr lang="en-US" dirty="0" smtClean="0"/>
              <a:t>ip code 14620 and were born on 12/12/1997?</a:t>
            </a:r>
          </a:p>
          <a:p>
            <a:pPr lvl="1"/>
            <a:r>
              <a:rPr lang="en-US" dirty="0" smtClean="0"/>
              <a:t>Check it </a:t>
            </a:r>
            <a:r>
              <a:rPr lang="en-US" dirty="0"/>
              <a:t>out at: </a:t>
            </a:r>
            <a:r>
              <a:rPr lang="en-US" dirty="0">
                <a:hlinkClick r:id="rId2"/>
              </a:rPr>
              <a:t>http://aboutmyinfo.org/</a:t>
            </a:r>
            <a:r>
              <a:rPr lang="en-US" dirty="0" smtClean="0"/>
              <a:t> </a:t>
            </a:r>
          </a:p>
          <a:p>
            <a:r>
              <a:rPr lang="en-US" dirty="0" smtClean="0"/>
              <a:t>So after removing names </a:t>
            </a:r>
          </a:p>
          <a:p>
            <a:pPr lvl="1"/>
            <a:r>
              <a:rPr lang="en-US" dirty="0" smtClean="0"/>
              <a:t>Pseudo-identifiers can be used to ID a person</a:t>
            </a:r>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30</a:t>
            </a:fld>
            <a:endParaRPr lang="el-GR"/>
          </a:p>
        </p:txBody>
      </p:sp>
    </p:spTree>
    <p:extLst>
      <p:ext uri="{BB962C8B-B14F-4D97-AF65-F5344CB8AC3E}">
        <p14:creationId xmlns:p14="http://schemas.microsoft.com/office/powerpoint/2010/main" val="2712864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K-anonymity: The solution</a:t>
            </a:r>
            <a:endParaRPr lang="en-US" dirty="0"/>
          </a:p>
        </p:txBody>
      </p:sp>
      <p:sp>
        <p:nvSpPr>
          <p:cNvPr id="3" name="Content Placeholder 2"/>
          <p:cNvSpPr>
            <a:spLocks noGrp="1"/>
          </p:cNvSpPr>
          <p:nvPr>
            <p:ph idx="1"/>
          </p:nvPr>
        </p:nvSpPr>
        <p:spPr/>
        <p:txBody>
          <a:bodyPr/>
          <a:lstStyle/>
          <a:p>
            <a:r>
              <a:rPr lang="en-US" dirty="0" smtClean="0"/>
              <a:t>There should always be at least “k” people </a:t>
            </a:r>
          </a:p>
          <a:p>
            <a:pPr lvl="1"/>
            <a:r>
              <a:rPr lang="en-US" dirty="0" smtClean="0"/>
              <a:t>With the same pseudo-identifiers</a:t>
            </a:r>
          </a:p>
          <a:p>
            <a:r>
              <a:rPr lang="en-US" dirty="0"/>
              <a:t>e</a:t>
            </a:r>
            <a:r>
              <a:rPr lang="en-US" dirty="0" smtClean="0"/>
              <a:t>.g. “k” people </a:t>
            </a:r>
          </a:p>
          <a:p>
            <a:pPr lvl="1"/>
            <a:r>
              <a:rPr lang="en-US" dirty="0" smtClean="0"/>
              <a:t>born in 12/12/1994 with a </a:t>
            </a:r>
            <a:r>
              <a:rPr lang="en-US" dirty="0" err="1" smtClean="0"/>
              <a:t>zipcode</a:t>
            </a:r>
            <a:r>
              <a:rPr lang="en-US" dirty="0" smtClean="0"/>
              <a:t> of 14620</a:t>
            </a:r>
          </a:p>
          <a:p>
            <a:r>
              <a:rPr lang="en-US" dirty="0" smtClean="0"/>
              <a:t>If you can not find “k” people as above</a:t>
            </a:r>
          </a:p>
          <a:p>
            <a:pPr lvl="1"/>
            <a:r>
              <a:rPr lang="en-US" dirty="0">
                <a:solidFill>
                  <a:srgbClr val="FF0000"/>
                </a:solidFill>
              </a:rPr>
              <a:t>g</a:t>
            </a:r>
            <a:r>
              <a:rPr lang="en-US" dirty="0" smtClean="0">
                <a:solidFill>
                  <a:srgbClr val="FF0000"/>
                </a:solidFill>
              </a:rPr>
              <a:t>eneralize</a:t>
            </a:r>
            <a:r>
              <a:rPr lang="en-US" dirty="0" smtClean="0"/>
              <a:t> the pseudo ids in the dataset:</a:t>
            </a:r>
          </a:p>
          <a:p>
            <a:pPr lvl="2"/>
            <a:r>
              <a:rPr lang="en-US" dirty="0" err="1" smtClean="0"/>
              <a:t>Zipcode</a:t>
            </a:r>
            <a:r>
              <a:rPr lang="en-US" dirty="0" smtClean="0"/>
              <a:t>: 146**</a:t>
            </a:r>
          </a:p>
          <a:p>
            <a:pPr lvl="2"/>
            <a:r>
              <a:rPr lang="en-US" dirty="0" smtClean="0"/>
              <a:t>Birth date: */12/1994</a:t>
            </a:r>
          </a:p>
          <a:p>
            <a:pPr lvl="1"/>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31</a:t>
            </a:fld>
            <a:endParaRPr lang="el-GR"/>
          </a:p>
        </p:txBody>
      </p:sp>
    </p:spTree>
    <p:extLst>
      <p:ext uri="{BB962C8B-B14F-4D97-AF65-F5344CB8AC3E}">
        <p14:creationId xmlns:p14="http://schemas.microsoft.com/office/powerpoint/2010/main" val="3252852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K-anonymity</a:t>
            </a:r>
            <a:endParaRPr lang="en-US" dirty="0"/>
          </a:p>
        </p:txBody>
      </p:sp>
      <p:sp>
        <p:nvSpPr>
          <p:cNvPr id="3" name="Content Placeholder 2"/>
          <p:cNvSpPr>
            <a:spLocks noGrp="1"/>
          </p:cNvSpPr>
          <p:nvPr>
            <p:ph idx="1"/>
          </p:nvPr>
        </p:nvSpPr>
        <p:spPr>
          <a:xfrm>
            <a:off x="323849" y="1600200"/>
            <a:ext cx="8558893" cy="4525963"/>
          </a:xfrm>
        </p:spPr>
        <p:txBody>
          <a:bodyPr/>
          <a:lstStyle/>
          <a:p>
            <a:r>
              <a:rPr lang="en-US" dirty="0" smtClean="0"/>
              <a:t>For every user</a:t>
            </a:r>
          </a:p>
          <a:p>
            <a:pPr lvl="1"/>
            <a:r>
              <a:rPr lang="en-US" dirty="0" smtClean="0"/>
              <a:t>There are “k” other users that “look like” him/her</a:t>
            </a:r>
          </a:p>
          <a:p>
            <a:pPr lvl="1"/>
            <a:r>
              <a:rPr lang="en-US" dirty="0" smtClean="0"/>
              <a:t>i.e. have the </a:t>
            </a:r>
            <a:r>
              <a:rPr lang="en-US" dirty="0" smtClean="0">
                <a:solidFill>
                  <a:srgbClr val="FF0000"/>
                </a:solidFill>
              </a:rPr>
              <a:t>same pseudo-ids</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32</a:t>
            </a:fld>
            <a:endParaRPr lang="el-GR"/>
          </a:p>
        </p:txBody>
      </p:sp>
      <p:pic>
        <p:nvPicPr>
          <p:cNvPr id="6146" name="Picture 2" descr="http://www.xpatathens.com/images/articles/9/stathmos-larissis-line-2-has-gaitis-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318" y="3290844"/>
            <a:ext cx="3708853" cy="3145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44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summary</a:t>
            </a:r>
            <a:endParaRPr lang="en-US" dirty="0"/>
          </a:p>
        </p:txBody>
      </p:sp>
      <p:sp>
        <p:nvSpPr>
          <p:cNvPr id="3" name="Content Placeholder 2"/>
          <p:cNvSpPr>
            <a:spLocks noGrp="1"/>
          </p:cNvSpPr>
          <p:nvPr>
            <p:ph idx="1"/>
          </p:nvPr>
        </p:nvSpPr>
        <p:spPr>
          <a:xfrm>
            <a:off x="323850" y="1447796"/>
            <a:ext cx="8362950" cy="4525963"/>
          </a:xfrm>
        </p:spPr>
        <p:txBody>
          <a:bodyPr/>
          <a:lstStyle/>
          <a:p>
            <a:r>
              <a:rPr lang="en-US" dirty="0" smtClean="0"/>
              <a:t>K-anonymity</a:t>
            </a:r>
          </a:p>
          <a:p>
            <a:pPr lvl="1"/>
            <a:r>
              <a:rPr lang="en-US" dirty="0" smtClean="0"/>
              <a:t>Give anonymized traces to scientists</a:t>
            </a:r>
          </a:p>
          <a:p>
            <a:pPr lvl="1"/>
            <a:r>
              <a:rPr lang="en-US" dirty="0" smtClean="0"/>
              <a:t>Make sure that each user in the data “looks like” k others</a:t>
            </a:r>
          </a:p>
          <a:p>
            <a:r>
              <a:rPr lang="en-US" dirty="0" smtClean="0"/>
              <a:t>Differential privacy</a:t>
            </a:r>
          </a:p>
          <a:p>
            <a:pPr lvl="1"/>
            <a:r>
              <a:rPr lang="en-US" dirty="0" smtClean="0"/>
              <a:t>Do not give data to scientists </a:t>
            </a:r>
          </a:p>
          <a:p>
            <a:pPr lvl="2"/>
            <a:r>
              <a:rPr lang="en-US" dirty="0" smtClean="0"/>
              <a:t>not even anonymized</a:t>
            </a:r>
          </a:p>
          <a:p>
            <a:pPr lvl="1"/>
            <a:r>
              <a:rPr lang="en-US" dirty="0" smtClean="0"/>
              <a:t>Answer the queries they send </a:t>
            </a:r>
          </a:p>
          <a:p>
            <a:pPr lvl="2"/>
            <a:r>
              <a:rPr lang="en-US" dirty="0" smtClean="0"/>
              <a:t>Make sure to add noise large enough </a:t>
            </a:r>
          </a:p>
          <a:p>
            <a:pPr lvl="3"/>
            <a:r>
              <a:rPr lang="en-US" dirty="0" smtClean="0"/>
              <a:t>To mask the presence in the trace of any individual user </a:t>
            </a:r>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33</a:t>
            </a:fld>
            <a:endParaRPr lang="el-GR"/>
          </a:p>
        </p:txBody>
      </p:sp>
    </p:spTree>
    <p:extLst>
      <p:ext uri="{BB962C8B-B14F-4D97-AF65-F5344CB8AC3E}">
        <p14:creationId xmlns:p14="http://schemas.microsoft.com/office/powerpoint/2010/main" val="1425672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Outline</a:t>
            </a:r>
            <a:endParaRPr lang="el-GR" dirty="0" smtClean="0"/>
          </a:p>
        </p:txBody>
      </p:sp>
      <p:sp>
        <p:nvSpPr>
          <p:cNvPr id="16387" name="Rectangle 3"/>
          <p:cNvSpPr>
            <a:spLocks noGrp="1" noChangeArrowheads="1"/>
          </p:cNvSpPr>
          <p:nvPr>
            <p:ph idx="1"/>
          </p:nvPr>
        </p:nvSpPr>
        <p:spPr>
          <a:xfrm>
            <a:off x="323850" y="1600200"/>
            <a:ext cx="5587093" cy="4525963"/>
          </a:xfrm>
        </p:spPr>
        <p:txBody>
          <a:bodyPr/>
          <a:lstStyle/>
          <a:p>
            <a:pPr eaLnBrk="1" hangingPunct="1"/>
            <a:r>
              <a:rPr lang="en-US" dirty="0" smtClean="0"/>
              <a:t>The Rise of the Big Data</a:t>
            </a:r>
          </a:p>
          <a:p>
            <a:pPr eaLnBrk="1" hangingPunct="1"/>
            <a:r>
              <a:rPr lang="en-US" dirty="0" smtClean="0"/>
              <a:t>Big Data in Network Monitoring</a:t>
            </a:r>
          </a:p>
          <a:p>
            <a:pPr lvl="1" eaLnBrk="1" hangingPunct="1"/>
            <a:r>
              <a:rPr lang="en-US" dirty="0" smtClean="0"/>
              <a:t>Privacy issues and solutions</a:t>
            </a:r>
          </a:p>
          <a:p>
            <a:pPr eaLnBrk="1" hangingPunct="1"/>
            <a:r>
              <a:rPr lang="en-US" dirty="0" smtClean="0">
                <a:solidFill>
                  <a:srgbClr val="FF0000"/>
                </a:solidFill>
              </a:rPr>
              <a:t>Funding Opportunities</a:t>
            </a:r>
          </a:p>
        </p:txBody>
      </p:sp>
      <p:pic>
        <p:nvPicPr>
          <p:cNvPr id="2050" name="Picture 2" descr="Sunny roa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3303368"/>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929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Funding</a:t>
            </a:r>
            <a:endParaRPr lang="en-US" dirty="0"/>
          </a:p>
        </p:txBody>
      </p:sp>
      <p:sp>
        <p:nvSpPr>
          <p:cNvPr id="3" name="Content Placeholder 2"/>
          <p:cNvSpPr>
            <a:spLocks noGrp="1"/>
          </p:cNvSpPr>
          <p:nvPr>
            <p:ph idx="1"/>
          </p:nvPr>
        </p:nvSpPr>
        <p:spPr/>
        <p:txBody>
          <a:bodyPr/>
          <a:lstStyle/>
          <a:p>
            <a:r>
              <a:rPr lang="en-US" dirty="0" smtClean="0"/>
              <a:t>Call for proposals </a:t>
            </a:r>
          </a:p>
          <a:p>
            <a:pPr lvl="1"/>
            <a:r>
              <a:rPr lang="en-US" dirty="0" smtClean="0"/>
              <a:t>by the European Commission</a:t>
            </a:r>
          </a:p>
          <a:p>
            <a:r>
              <a:rPr lang="en-US" dirty="0" smtClean="0"/>
              <a:t>INFRADEV-1-2014: Design Studies</a:t>
            </a:r>
          </a:p>
          <a:p>
            <a:pPr lvl="1" algn="just"/>
            <a:r>
              <a:rPr lang="en-US" sz="2000" i="1" dirty="0">
                <a:solidFill>
                  <a:srgbClr val="FF0000"/>
                </a:solidFill>
              </a:rPr>
              <a:t>New leading-edge research infrastructures </a:t>
            </a:r>
            <a:r>
              <a:rPr lang="en-US" sz="2000" i="1" dirty="0"/>
              <a:t>in all fields of science and technology are needed by the European scientific </a:t>
            </a:r>
            <a:r>
              <a:rPr lang="en-US" sz="2000" i="1" dirty="0" smtClean="0"/>
              <a:t>community…</a:t>
            </a:r>
          </a:p>
          <a:p>
            <a:pPr lvl="1" algn="just"/>
            <a:r>
              <a:rPr lang="en-US" sz="2000" i="1" dirty="0" smtClean="0"/>
              <a:t>The </a:t>
            </a:r>
            <a:r>
              <a:rPr lang="en-US" sz="2000" i="1" dirty="0"/>
              <a:t>aim of this activity is to support the </a:t>
            </a:r>
            <a:r>
              <a:rPr lang="en-US" sz="2000" i="1" dirty="0">
                <a:solidFill>
                  <a:srgbClr val="FF0000"/>
                </a:solidFill>
              </a:rPr>
              <a:t>conceptual and technical design and preparatory actions</a:t>
            </a:r>
            <a:r>
              <a:rPr lang="en-US" sz="2000" i="1" dirty="0"/>
              <a:t> for </a:t>
            </a:r>
            <a:r>
              <a:rPr lang="en-US" sz="2000" i="1" dirty="0">
                <a:solidFill>
                  <a:srgbClr val="FF0000"/>
                </a:solidFill>
              </a:rPr>
              <a:t>new research infrastructures</a:t>
            </a:r>
            <a:r>
              <a:rPr lang="en-US" sz="2000" i="1" dirty="0"/>
              <a:t>, which are of a clear European dimension and interest. </a:t>
            </a:r>
            <a:endParaRPr lang="en-US" sz="2000" dirty="0" smtClean="0"/>
          </a:p>
          <a:p>
            <a:pPr lvl="1" algn="just"/>
            <a:r>
              <a:rPr lang="en-US" sz="2000" dirty="0" smtClean="0"/>
              <a:t>Deadline: </a:t>
            </a:r>
            <a:r>
              <a:rPr lang="en-US" sz="2000" dirty="0" smtClean="0">
                <a:solidFill>
                  <a:srgbClr val="FF0000"/>
                </a:solidFill>
              </a:rPr>
              <a:t>September 2</a:t>
            </a:r>
            <a:r>
              <a:rPr lang="en-US" sz="2000" baseline="30000" dirty="0" smtClean="0">
                <a:solidFill>
                  <a:srgbClr val="FF0000"/>
                </a:solidFill>
              </a:rPr>
              <a:t>nd</a:t>
            </a:r>
            <a:r>
              <a:rPr lang="en-US" sz="2000" dirty="0" smtClean="0">
                <a:solidFill>
                  <a:srgbClr val="FF0000"/>
                </a:solidFill>
              </a:rPr>
              <a:t>  2014</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35</a:t>
            </a:fld>
            <a:endParaRPr lang="el-GR"/>
          </a:p>
        </p:txBody>
      </p:sp>
    </p:spTree>
    <p:extLst>
      <p:ext uri="{BB962C8B-B14F-4D97-AF65-F5344CB8AC3E}">
        <p14:creationId xmlns:p14="http://schemas.microsoft.com/office/powerpoint/2010/main" val="6454214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Funding II</a:t>
            </a:r>
            <a:endParaRPr lang="en-US" dirty="0"/>
          </a:p>
        </p:txBody>
      </p:sp>
      <p:sp>
        <p:nvSpPr>
          <p:cNvPr id="3" name="Content Placeholder 2"/>
          <p:cNvSpPr>
            <a:spLocks noGrp="1"/>
          </p:cNvSpPr>
          <p:nvPr>
            <p:ph idx="1"/>
          </p:nvPr>
        </p:nvSpPr>
        <p:spPr/>
        <p:txBody>
          <a:bodyPr/>
          <a:lstStyle/>
          <a:p>
            <a:r>
              <a:rPr lang="en-US" dirty="0" smtClean="0"/>
              <a:t>A possible proposal would propose a design study </a:t>
            </a:r>
          </a:p>
          <a:p>
            <a:pPr lvl="1"/>
            <a:r>
              <a:rPr lang="en-US" dirty="0" smtClean="0"/>
              <a:t>For a </a:t>
            </a:r>
            <a:r>
              <a:rPr lang="en-US" dirty="0" smtClean="0">
                <a:solidFill>
                  <a:srgbClr val="FF0000"/>
                </a:solidFill>
              </a:rPr>
              <a:t>big-data infrastructure </a:t>
            </a:r>
            <a:r>
              <a:rPr lang="en-US" dirty="0" smtClean="0"/>
              <a:t>in network monitoring </a:t>
            </a:r>
          </a:p>
          <a:p>
            <a:pPr lvl="2"/>
            <a:r>
              <a:rPr lang="en-US" dirty="0"/>
              <a:t>P</a:t>
            </a:r>
            <a:r>
              <a:rPr lang="en-US" dirty="0" smtClean="0"/>
              <a:t>ropose and implement the </a:t>
            </a:r>
            <a:r>
              <a:rPr lang="en-US" dirty="0" smtClean="0">
                <a:solidFill>
                  <a:srgbClr val="FF0000"/>
                </a:solidFill>
              </a:rPr>
              <a:t>legal</a:t>
            </a:r>
            <a:r>
              <a:rPr lang="en-US" dirty="0" smtClean="0"/>
              <a:t> framework 	</a:t>
            </a:r>
          </a:p>
          <a:p>
            <a:pPr lvl="2"/>
            <a:r>
              <a:rPr lang="en-US" dirty="0" smtClean="0"/>
              <a:t>Propose and implement the </a:t>
            </a:r>
            <a:r>
              <a:rPr lang="en-US" dirty="0" smtClean="0">
                <a:solidFill>
                  <a:srgbClr val="FF0000"/>
                </a:solidFill>
              </a:rPr>
              <a:t>technical</a:t>
            </a:r>
            <a:r>
              <a:rPr lang="en-US" dirty="0" smtClean="0"/>
              <a:t> framework </a:t>
            </a:r>
          </a:p>
          <a:p>
            <a:pPr lvl="2"/>
            <a:r>
              <a:rPr lang="en-US" dirty="0" smtClean="0"/>
              <a:t>Formulate user responsibility and education on </a:t>
            </a:r>
          </a:p>
          <a:p>
            <a:pPr lvl="3"/>
            <a:r>
              <a:rPr lang="en-US" dirty="0" smtClean="0">
                <a:solidFill>
                  <a:srgbClr val="FF0000"/>
                </a:solidFill>
              </a:rPr>
              <a:t>Privacy</a:t>
            </a:r>
            <a:r>
              <a:rPr lang="en-US" dirty="0" smtClean="0"/>
              <a:t>, and </a:t>
            </a:r>
          </a:p>
          <a:p>
            <a:pPr lvl="3"/>
            <a:r>
              <a:rPr lang="en-US" dirty="0" smtClean="0">
                <a:solidFill>
                  <a:srgbClr val="FF0000"/>
                </a:solidFill>
              </a:rPr>
              <a:t>Best practices</a:t>
            </a:r>
            <a:r>
              <a:rPr lang="en-US" dirty="0" smtClean="0"/>
              <a:t> when using data </a:t>
            </a:r>
          </a:p>
          <a:p>
            <a:pPr lvl="2"/>
            <a:r>
              <a:rPr lang="en-US" dirty="0"/>
              <a:t>Operate a </a:t>
            </a:r>
            <a:r>
              <a:rPr lang="en-US" dirty="0">
                <a:solidFill>
                  <a:srgbClr val="FF0000"/>
                </a:solidFill>
              </a:rPr>
              <a:t>pilot</a:t>
            </a:r>
            <a:r>
              <a:rPr lang="en-US" dirty="0"/>
              <a:t> system</a:t>
            </a:r>
            <a:endParaRPr lang="en-US" dirty="0" smtClean="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36</a:t>
            </a:fld>
            <a:endParaRPr lang="el-GR"/>
          </a:p>
        </p:txBody>
      </p:sp>
    </p:spTree>
    <p:extLst>
      <p:ext uri="{BB962C8B-B14F-4D97-AF65-F5344CB8AC3E}">
        <p14:creationId xmlns:p14="http://schemas.microsoft.com/office/powerpoint/2010/main" val="2057076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funding III</a:t>
            </a:r>
            <a:endParaRPr lang="en-US" dirty="0"/>
          </a:p>
        </p:txBody>
      </p:sp>
      <p:sp>
        <p:nvSpPr>
          <p:cNvPr id="3" name="Content Placeholder 2"/>
          <p:cNvSpPr>
            <a:spLocks noGrp="1"/>
          </p:cNvSpPr>
          <p:nvPr>
            <p:ph idx="1"/>
          </p:nvPr>
        </p:nvSpPr>
        <p:spPr>
          <a:xfrm>
            <a:off x="323850" y="1186532"/>
            <a:ext cx="8362950" cy="4525963"/>
          </a:xfrm>
        </p:spPr>
        <p:txBody>
          <a:bodyPr/>
          <a:lstStyle/>
          <a:p>
            <a:r>
              <a:rPr lang="en-US" dirty="0" smtClean="0"/>
              <a:t>Why?</a:t>
            </a:r>
          </a:p>
          <a:p>
            <a:pPr lvl="1"/>
            <a:r>
              <a:rPr lang="en-US" dirty="0" smtClean="0"/>
              <a:t>Unique data set: </a:t>
            </a:r>
            <a:r>
              <a:rPr lang="en-US" dirty="0" smtClean="0">
                <a:solidFill>
                  <a:srgbClr val="FF0000"/>
                </a:solidFill>
              </a:rPr>
              <a:t>Historical data </a:t>
            </a:r>
          </a:p>
          <a:p>
            <a:pPr lvl="2"/>
            <a:r>
              <a:rPr lang="en-US" dirty="0" smtClean="0"/>
              <a:t>Very few other places that you can go back in time</a:t>
            </a:r>
          </a:p>
          <a:p>
            <a:pPr lvl="1"/>
            <a:r>
              <a:rPr lang="en-US" dirty="0" smtClean="0"/>
              <a:t> Complete Data: The same population</a:t>
            </a:r>
          </a:p>
          <a:p>
            <a:pPr lvl="1"/>
            <a:r>
              <a:rPr lang="en-US" dirty="0" smtClean="0"/>
              <a:t>Lots of Data </a:t>
            </a:r>
          </a:p>
          <a:p>
            <a:pPr lvl="2"/>
            <a:r>
              <a:rPr lang="en-US" dirty="0" smtClean="0"/>
              <a:t>The Educational/Research Traffic for an entire country</a:t>
            </a:r>
          </a:p>
          <a:p>
            <a:pPr lvl="1"/>
            <a:r>
              <a:rPr lang="en-US" dirty="0" smtClean="0"/>
              <a:t>It will enable </a:t>
            </a:r>
            <a:r>
              <a:rPr lang="en-US" dirty="0" smtClean="0">
                <a:solidFill>
                  <a:srgbClr val="FF0000"/>
                </a:solidFill>
              </a:rPr>
              <a:t>Network Science </a:t>
            </a:r>
          </a:p>
          <a:p>
            <a:pPr lvl="2"/>
            <a:r>
              <a:rPr lang="en-US" dirty="0" smtClean="0"/>
              <a:t>At an unprecedented scale </a:t>
            </a:r>
          </a:p>
          <a:p>
            <a:pPr lvl="1"/>
            <a:r>
              <a:rPr lang="en-US" dirty="0" smtClean="0"/>
              <a:t>It will enable </a:t>
            </a:r>
            <a:r>
              <a:rPr lang="en-US" dirty="0" smtClean="0">
                <a:solidFill>
                  <a:srgbClr val="FF0000"/>
                </a:solidFill>
              </a:rPr>
              <a:t>Security Research </a:t>
            </a:r>
          </a:p>
          <a:p>
            <a:pPr lvl="1"/>
            <a:r>
              <a:rPr lang="en-US" dirty="0" smtClean="0"/>
              <a:t>If successful </a:t>
            </a:r>
            <a:r>
              <a:rPr lang="en-US" dirty="0" smtClean="0">
                <a:solidFill>
                  <a:srgbClr val="FF0000"/>
                </a:solidFill>
              </a:rPr>
              <a:t>others will follow</a:t>
            </a:r>
          </a:p>
          <a:p>
            <a:pPr lvl="2"/>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37</a:t>
            </a:fld>
            <a:endParaRPr lang="el-GR"/>
          </a:p>
        </p:txBody>
      </p:sp>
    </p:spTree>
    <p:extLst>
      <p:ext uri="{BB962C8B-B14F-4D97-AF65-F5344CB8AC3E}">
        <p14:creationId xmlns:p14="http://schemas.microsoft.com/office/powerpoint/2010/main" val="3594385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Funding IV</a:t>
            </a:r>
            <a:endParaRPr lang="en-US" dirty="0"/>
          </a:p>
        </p:txBody>
      </p:sp>
      <p:sp>
        <p:nvSpPr>
          <p:cNvPr id="3" name="Content Placeholder 2"/>
          <p:cNvSpPr>
            <a:spLocks noGrp="1"/>
          </p:cNvSpPr>
          <p:nvPr>
            <p:ph idx="1"/>
          </p:nvPr>
        </p:nvSpPr>
        <p:spPr/>
        <p:txBody>
          <a:bodyPr/>
          <a:lstStyle/>
          <a:p>
            <a:r>
              <a:rPr lang="en-US" dirty="0" smtClean="0"/>
              <a:t>Who should be involved?</a:t>
            </a:r>
          </a:p>
          <a:p>
            <a:pPr lvl="1"/>
            <a:r>
              <a:rPr lang="en-US" dirty="0" smtClean="0"/>
              <a:t>SWITCH - ETHZ</a:t>
            </a:r>
          </a:p>
          <a:p>
            <a:pPr lvl="1"/>
            <a:r>
              <a:rPr lang="en-US" dirty="0" smtClean="0"/>
              <a:t>Other NRNs that have experience in passive network traffic monitoring </a:t>
            </a:r>
          </a:p>
          <a:p>
            <a:pPr lvl="1"/>
            <a:r>
              <a:rPr lang="en-US" dirty="0" smtClean="0"/>
              <a:t>Other organizations that share data </a:t>
            </a:r>
          </a:p>
          <a:p>
            <a:pPr lvl="2"/>
            <a:r>
              <a:rPr lang="en-US" dirty="0" smtClean="0"/>
              <a:t>Network data (CAIDA?)</a:t>
            </a:r>
          </a:p>
          <a:p>
            <a:pPr lvl="2"/>
            <a:r>
              <a:rPr lang="en-US" dirty="0" smtClean="0"/>
              <a:t>How about genomics?  </a:t>
            </a:r>
          </a:p>
          <a:p>
            <a:pPr lvl="2"/>
            <a:r>
              <a:rPr lang="en-US" dirty="0"/>
              <a:t>o</a:t>
            </a:r>
            <a:r>
              <a:rPr lang="en-US" dirty="0" smtClean="0"/>
              <a:t>r medical-research-related data curators?</a:t>
            </a:r>
          </a:p>
          <a:p>
            <a:pPr lvl="1"/>
            <a:r>
              <a:rPr lang="en-US" dirty="0" smtClean="0"/>
              <a:t>Show support from most EU Universities </a:t>
            </a:r>
          </a:p>
          <a:p>
            <a:pPr lvl="2"/>
            <a:r>
              <a:rPr lang="en-US" dirty="0" smtClean="0"/>
              <a:t>Show that they want to access these data</a:t>
            </a:r>
          </a:p>
          <a:p>
            <a:pPr lvl="3"/>
            <a:r>
              <a:rPr lang="en-US" dirty="0" smtClean="0"/>
              <a:t>Letters of support?     </a:t>
            </a:r>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38</a:t>
            </a:fld>
            <a:endParaRPr lang="el-GR"/>
          </a:p>
        </p:txBody>
      </p:sp>
      <p:pic>
        <p:nvPicPr>
          <p:cNvPr id="3075" name="Picture 3" descr="C:\Users\markatos\AppData\Local\Microsoft\Windows\Temporary Internet Files\Content.IE5\F6842X3D\dglxasse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529" y="3489099"/>
            <a:ext cx="1469571" cy="146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38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Funding V</a:t>
            </a:r>
            <a:endParaRPr lang="en-US" dirty="0"/>
          </a:p>
        </p:txBody>
      </p:sp>
      <p:sp>
        <p:nvSpPr>
          <p:cNvPr id="3" name="Content Placeholder 2"/>
          <p:cNvSpPr>
            <a:spLocks noGrp="1"/>
          </p:cNvSpPr>
          <p:nvPr>
            <p:ph idx="1"/>
          </p:nvPr>
        </p:nvSpPr>
        <p:spPr/>
        <p:txBody>
          <a:bodyPr/>
          <a:lstStyle/>
          <a:p>
            <a:r>
              <a:rPr lang="en-US" dirty="0" smtClean="0"/>
              <a:t>Experience? </a:t>
            </a:r>
          </a:p>
          <a:p>
            <a:r>
              <a:rPr lang="en-US" dirty="0" smtClean="0"/>
              <a:t>ETHZ and FORTH were involved in </a:t>
            </a:r>
            <a:r>
              <a:rPr lang="en-US" dirty="0" err="1" smtClean="0"/>
              <a:t>NoAH</a:t>
            </a:r>
            <a:endParaRPr lang="en-US" dirty="0" smtClean="0"/>
          </a:p>
          <a:p>
            <a:pPr lvl="1"/>
            <a:r>
              <a:rPr lang="en-US" dirty="0"/>
              <a:t>a</a:t>
            </a:r>
            <a:r>
              <a:rPr lang="en-US" dirty="0" smtClean="0"/>
              <a:t> successful </a:t>
            </a:r>
            <a:r>
              <a:rPr lang="en-US" dirty="0" smtClean="0">
                <a:solidFill>
                  <a:srgbClr val="FF0000"/>
                </a:solidFill>
              </a:rPr>
              <a:t>Design Study</a:t>
            </a:r>
            <a:r>
              <a:rPr lang="en-US" dirty="0" smtClean="0"/>
              <a:t> for Security </a:t>
            </a:r>
          </a:p>
          <a:p>
            <a:pPr lvl="2"/>
            <a:r>
              <a:rPr lang="en-US" dirty="0" smtClean="0"/>
              <a:t>Received EU funding </a:t>
            </a:r>
          </a:p>
          <a:p>
            <a:pPr lvl="2"/>
            <a:r>
              <a:rPr lang="en-US" dirty="0" smtClean="0"/>
              <a:t>Implemented a honeypot-based infrastructure </a:t>
            </a:r>
          </a:p>
          <a:p>
            <a:pPr lvl="2"/>
            <a:r>
              <a:rPr lang="en-US" dirty="0" smtClean="0"/>
              <a:t>Operated it for several years </a:t>
            </a:r>
          </a:p>
          <a:p>
            <a:pPr lvl="3"/>
            <a:r>
              <a:rPr lang="en-US" dirty="0" smtClean="0"/>
              <a:t>Some of it is still operational</a:t>
            </a:r>
          </a:p>
          <a:p>
            <a:pPr lvl="2"/>
            <a:r>
              <a:rPr lang="en-US" dirty="0" smtClean="0"/>
              <a:t>Lots of follow-up projects</a:t>
            </a:r>
          </a:p>
          <a:p>
            <a:pPr lvl="3"/>
            <a:r>
              <a:rPr lang="en-US" dirty="0" smtClean="0"/>
              <a:t>WOMBAT, </a:t>
            </a:r>
            <a:r>
              <a:rPr lang="en-US" dirty="0" err="1" smtClean="0"/>
              <a:t>Geant</a:t>
            </a:r>
            <a:r>
              <a:rPr lang="en-US" dirty="0" smtClean="0"/>
              <a:t>, </a:t>
            </a:r>
            <a:r>
              <a:rPr lang="en-US" dirty="0" err="1" smtClean="0"/>
              <a:t>SysSec</a:t>
            </a:r>
            <a:r>
              <a:rPr lang="en-US" dirty="0" smtClean="0"/>
              <a:t>, … </a:t>
            </a:r>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39</a:t>
            </a:fld>
            <a:endParaRPr lang="el-GR"/>
          </a:p>
        </p:txBody>
      </p:sp>
      <p:pic>
        <p:nvPicPr>
          <p:cNvPr id="7170" name="Picture 2" descr="http://www.cs.vu.nl/~herbertb/pictures/noah_logo_b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8452" y="4212771"/>
            <a:ext cx="1997205" cy="2073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640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260350"/>
            <a:ext cx="8880929" cy="1008063"/>
          </a:xfrm>
        </p:spPr>
        <p:txBody>
          <a:bodyPr/>
          <a:lstStyle/>
          <a:p>
            <a:r>
              <a:rPr lang="en-US" sz="3200" dirty="0" err="1" smtClean="0"/>
              <a:t>Backgroud</a:t>
            </a:r>
            <a:r>
              <a:rPr lang="en-US" sz="3200" dirty="0" smtClean="0"/>
              <a:t>: Coordinator of </a:t>
            </a:r>
            <a:r>
              <a:rPr lang="en-US" sz="3200" dirty="0" err="1" smtClean="0"/>
              <a:t>SysSec</a:t>
            </a:r>
            <a:r>
              <a:rPr lang="en-US" sz="3200" dirty="0" smtClean="0"/>
              <a:t> </a:t>
            </a:r>
            <a:r>
              <a:rPr lang="en-US" sz="3200" dirty="0" err="1" smtClean="0"/>
              <a:t>NoE</a:t>
            </a:r>
            <a:endParaRPr lang="en-US" sz="3200" dirty="0"/>
          </a:p>
        </p:txBody>
      </p:sp>
      <p:sp>
        <p:nvSpPr>
          <p:cNvPr id="3" name="Slide Number Placeholder 2"/>
          <p:cNvSpPr>
            <a:spLocks noGrp="1"/>
          </p:cNvSpPr>
          <p:nvPr>
            <p:ph type="sldNum" sz="quarter" idx="10"/>
          </p:nvPr>
        </p:nvSpPr>
        <p:spPr/>
        <p:txBody>
          <a:bodyPr/>
          <a:lstStyle/>
          <a:p>
            <a:pPr>
              <a:defRPr/>
            </a:pPr>
            <a:fld id="{05E20CB7-CB97-4064-90B7-3DE336FE2C4D}" type="slidenum">
              <a:rPr lang="el-GR" smtClean="0"/>
              <a:pPr>
                <a:defRPr/>
              </a:pPr>
              <a:t>4</a:t>
            </a:fld>
            <a:endParaRPr lang="el-GR"/>
          </a:p>
        </p:txBody>
      </p:sp>
      <p:sp>
        <p:nvSpPr>
          <p:cNvPr id="4" name="AutoShape 17"/>
          <p:cNvSpPr>
            <a:spLocks noChangeArrowheads="1"/>
          </p:cNvSpPr>
          <p:nvPr/>
        </p:nvSpPr>
        <p:spPr bwMode="auto">
          <a:xfrm>
            <a:off x="323850" y="1190854"/>
            <a:ext cx="8353425" cy="719137"/>
          </a:xfrm>
          <a:prstGeom prst="roundRect">
            <a:avLst>
              <a:gd name="adj" fmla="val 16667"/>
            </a:avLst>
          </a:prstGeom>
          <a:noFill/>
          <a:ln w="9525">
            <a:solidFill>
              <a:schemeClr val="tx1"/>
            </a:solidFill>
            <a:round/>
            <a:headEnd/>
            <a:tailEnd/>
          </a:ln>
          <a:effectLst/>
        </p:spPr>
        <p:txBody>
          <a:bodyPr wrap="none" anchor="ctr"/>
          <a:lstStyle/>
          <a:p>
            <a:pPr algn="ctr">
              <a:defRPr/>
            </a:pPr>
            <a:r>
              <a:rPr lang="en-US" sz="2400" b="1" dirty="0" smtClean="0">
                <a:solidFill>
                  <a:schemeClr val="tx1">
                    <a:lumMod val="65000"/>
                    <a:lumOff val="35000"/>
                  </a:schemeClr>
                </a:solidFill>
                <a:latin typeface="+mn-lt"/>
              </a:rPr>
              <a:t>Coordinate the </a:t>
            </a:r>
            <a:r>
              <a:rPr lang="en-US" sz="2400" b="1" dirty="0">
                <a:solidFill>
                  <a:schemeClr val="tx1">
                    <a:lumMod val="65000"/>
                    <a:lumOff val="35000"/>
                  </a:schemeClr>
                </a:solidFill>
                <a:latin typeface="+mn-lt"/>
              </a:rPr>
              <a:t>E</a:t>
            </a:r>
            <a:r>
              <a:rPr lang="en-US" sz="2400" b="1" dirty="0" smtClean="0">
                <a:solidFill>
                  <a:schemeClr val="tx1">
                    <a:lumMod val="65000"/>
                    <a:lumOff val="35000"/>
                  </a:schemeClr>
                </a:solidFill>
                <a:latin typeface="+mn-lt"/>
              </a:rPr>
              <a:t>uropean </a:t>
            </a:r>
            <a:r>
              <a:rPr lang="en-US" sz="2400" b="1" dirty="0" smtClean="0">
                <a:solidFill>
                  <a:srgbClr val="FF0000"/>
                </a:solidFill>
                <a:latin typeface="+mn-lt"/>
              </a:rPr>
              <a:t>Network of Excellence </a:t>
            </a:r>
          </a:p>
          <a:p>
            <a:pPr algn="ctr">
              <a:defRPr/>
            </a:pPr>
            <a:r>
              <a:rPr lang="en-US" sz="2400" b="1" dirty="0" smtClean="0">
                <a:solidFill>
                  <a:schemeClr val="tx1">
                    <a:lumMod val="65000"/>
                    <a:lumOff val="35000"/>
                  </a:schemeClr>
                </a:solidFill>
                <a:latin typeface="+mn-lt"/>
              </a:rPr>
              <a:t>in </a:t>
            </a:r>
            <a:r>
              <a:rPr lang="en-US" sz="2400" b="1" dirty="0" smtClean="0">
                <a:solidFill>
                  <a:srgbClr val="FF0000"/>
                </a:solidFill>
                <a:latin typeface="+mn-lt"/>
              </a:rPr>
              <a:t>Systems Security  </a:t>
            </a:r>
            <a:r>
              <a:rPr lang="en-US" sz="2400" b="1" dirty="0" smtClean="0">
                <a:latin typeface="+mn-lt"/>
              </a:rPr>
              <a:t>(2010-2014)</a:t>
            </a:r>
            <a:endParaRPr lang="en-US" sz="2400" b="1" dirty="0" smtClean="0">
              <a:solidFill>
                <a:srgbClr val="FF0000"/>
              </a:solidFill>
              <a:latin typeface="+mn-lt"/>
            </a:endParaRPr>
          </a:p>
        </p:txBody>
      </p:sp>
      <p:sp>
        <p:nvSpPr>
          <p:cNvPr id="5" name="Content Placeholder 2"/>
          <p:cNvSpPr txBox="1">
            <a:spLocks/>
          </p:cNvSpPr>
          <p:nvPr/>
        </p:nvSpPr>
        <p:spPr>
          <a:xfrm>
            <a:off x="323850" y="2204864"/>
            <a:ext cx="3923393" cy="4525963"/>
          </a:xfrm>
          <a:prstGeom prst="rect">
            <a:avLst/>
          </a:prstGeom>
        </p:spPr>
        <p:txBody>
          <a:bodyPr/>
          <a:lstStyle>
            <a:lvl1pPr marL="342900" indent="-342900" algn="l" rtl="0" eaLnBrk="0" fontAlgn="base" hangingPunct="0">
              <a:spcBef>
                <a:spcPct val="20000"/>
              </a:spcBef>
              <a:spcAft>
                <a:spcPct val="0"/>
              </a:spcAft>
              <a:buClr>
                <a:srgbClr val="F67408"/>
              </a:buClr>
              <a:buSzPct val="80000"/>
              <a:buFont typeface="Wingdings" pitchFamily="2" charset="2"/>
              <a:buChar char="§"/>
              <a:defRPr sz="3100">
                <a:solidFill>
                  <a:schemeClr val="tx1"/>
                </a:solidFill>
                <a:latin typeface="+mn-lt"/>
                <a:ea typeface="+mn-ea"/>
                <a:cs typeface="+mn-cs"/>
              </a:defRPr>
            </a:lvl1pPr>
            <a:lvl2pPr marL="742950" indent="-285750" algn="l" rtl="0" eaLnBrk="0" fontAlgn="base" hangingPunct="0">
              <a:spcBef>
                <a:spcPct val="20000"/>
              </a:spcBef>
              <a:spcAft>
                <a:spcPct val="0"/>
              </a:spcAft>
              <a:buClr>
                <a:srgbClr val="F77B17"/>
              </a:buClr>
              <a:buSzPct val="75000"/>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rgbClr val="177A7F"/>
              </a:buClr>
              <a:buSzPct val="60000"/>
              <a:buFont typeface="Wingdings" pitchFamily="2" charset="2"/>
              <a:buChar char="§"/>
              <a:defRPr sz="2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8 partners </a:t>
            </a:r>
          </a:p>
          <a:p>
            <a:r>
              <a:rPr lang="en-US" kern="0" dirty="0"/>
              <a:t>&gt;  50 Associated partners</a:t>
            </a:r>
          </a:p>
          <a:p>
            <a:r>
              <a:rPr lang="en-US" kern="0" dirty="0"/>
              <a:t>Coordinate </a:t>
            </a:r>
          </a:p>
          <a:p>
            <a:pPr lvl="1"/>
            <a:r>
              <a:rPr lang="en-US" kern="0" dirty="0"/>
              <a:t>Research Activities</a:t>
            </a:r>
          </a:p>
          <a:p>
            <a:pPr lvl="1"/>
            <a:r>
              <a:rPr lang="en-US" kern="0" dirty="0"/>
              <a:t>Think-tanks</a:t>
            </a:r>
          </a:p>
          <a:p>
            <a:pPr lvl="1"/>
            <a:r>
              <a:rPr lang="en-US" kern="0" dirty="0"/>
              <a:t>Summer Schools </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6351" y="2931124"/>
            <a:ext cx="3697649" cy="3617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47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Big Data seem to be one-way road </a:t>
            </a:r>
          </a:p>
          <a:p>
            <a:pPr lvl="1"/>
            <a:r>
              <a:rPr lang="en-US" dirty="0" smtClean="0"/>
              <a:t>For science and corporations</a:t>
            </a:r>
          </a:p>
          <a:p>
            <a:r>
              <a:rPr lang="en-US" dirty="0" smtClean="0"/>
              <a:t>Lots of people work on the issues</a:t>
            </a:r>
          </a:p>
          <a:p>
            <a:pPr lvl="1"/>
            <a:r>
              <a:rPr lang="en-US" dirty="0"/>
              <a:t>a</a:t>
            </a:r>
            <a:r>
              <a:rPr lang="en-US" dirty="0" smtClean="0"/>
              <a:t>nd care for the results </a:t>
            </a:r>
          </a:p>
          <a:p>
            <a:r>
              <a:rPr lang="en-US" dirty="0" smtClean="0"/>
              <a:t>There seems to be funding to support </a:t>
            </a:r>
          </a:p>
          <a:p>
            <a:pPr lvl="1"/>
            <a:r>
              <a:rPr lang="en-US" dirty="0"/>
              <a:t>a</a:t>
            </a:r>
            <a:r>
              <a:rPr lang="en-US" dirty="0" smtClean="0"/>
              <a:t>n infrastructure on network monitoring data</a:t>
            </a:r>
          </a:p>
          <a:p>
            <a:pPr lvl="1"/>
            <a:r>
              <a:rPr lang="en-US" dirty="0" smtClean="0"/>
              <a:t>Infrastructure </a:t>
            </a:r>
            <a:r>
              <a:rPr lang="en-US" dirty="0" smtClean="0">
                <a:solidFill>
                  <a:srgbClr val="FF0000"/>
                </a:solidFill>
              </a:rPr>
              <a:t>Design Study</a:t>
            </a:r>
          </a:p>
          <a:p>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40</a:t>
            </a:fld>
            <a:endParaRPr lang="el-GR"/>
          </a:p>
        </p:txBody>
      </p:sp>
    </p:spTree>
    <p:extLst>
      <p:ext uri="{BB962C8B-B14F-4D97-AF65-F5344CB8AC3E}">
        <p14:creationId xmlns:p14="http://schemas.microsoft.com/office/powerpoint/2010/main" val="18758582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116632"/>
            <a:ext cx="8020050" cy="1008063"/>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41</a:t>
            </a:fld>
            <a:endParaRPr lang="el-GR" dirty="0"/>
          </a:p>
        </p:txBody>
      </p:sp>
      <p:sp>
        <p:nvSpPr>
          <p:cNvPr id="5" name="Rectangle 3"/>
          <p:cNvSpPr txBox="1">
            <a:spLocks noChangeArrowheads="1"/>
          </p:cNvSpPr>
          <p:nvPr/>
        </p:nvSpPr>
        <p:spPr bwMode="auto">
          <a:xfrm>
            <a:off x="624575" y="1556792"/>
            <a:ext cx="7632179" cy="3633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35000"/>
              </a:spcBef>
              <a:spcAft>
                <a:spcPct val="0"/>
              </a:spcAft>
              <a:buClr>
                <a:srgbClr val="F67408"/>
              </a:buClr>
              <a:buSzPct val="80000"/>
              <a:buFontTx/>
              <a:buNone/>
              <a:tabLst/>
              <a:defRPr/>
            </a:pPr>
            <a:r>
              <a:rPr lang="en-US" sz="3200" kern="0" dirty="0" smtClean="0">
                <a:latin typeface="+mn-lt"/>
              </a:rPr>
              <a:t>The rise of the </a:t>
            </a:r>
            <a:r>
              <a:rPr lang="en-US" sz="3600" b="1" kern="0" dirty="0" smtClean="0">
                <a:latin typeface="+mn-lt"/>
              </a:rPr>
              <a:t>Big Data </a:t>
            </a:r>
            <a:r>
              <a:rPr lang="en-US" sz="3200" kern="0" dirty="0" smtClean="0">
                <a:latin typeface="+mn-lt"/>
              </a:rPr>
              <a:t>era: </a:t>
            </a:r>
          </a:p>
          <a:p>
            <a:pPr marL="342900" marR="0" lvl="0" indent="-342900" algn="ctr" defTabSz="914400" rtl="0" eaLnBrk="1" fontAlgn="base" latinLnBrk="0" hangingPunct="1">
              <a:lnSpc>
                <a:spcPct val="100000"/>
              </a:lnSpc>
              <a:spcBef>
                <a:spcPct val="35000"/>
              </a:spcBef>
              <a:spcAft>
                <a:spcPct val="0"/>
              </a:spcAft>
              <a:buClr>
                <a:srgbClr val="F67408"/>
              </a:buClr>
              <a:buSzPct val="80000"/>
              <a:buFontTx/>
              <a:buNone/>
              <a:tabLst/>
              <a:defRPr/>
            </a:pPr>
            <a:r>
              <a:rPr lang="en-US" sz="3200" kern="0" dirty="0" smtClean="0">
                <a:latin typeface="+mn-lt"/>
              </a:rPr>
              <a:t>The case for Network </a:t>
            </a:r>
            <a:r>
              <a:rPr lang="en-US" sz="3200" kern="0" dirty="0">
                <a:latin typeface="+mn-lt"/>
              </a:rPr>
              <a:t>M</a:t>
            </a:r>
            <a:r>
              <a:rPr lang="en-US" sz="3200" kern="0" dirty="0" smtClean="0">
                <a:latin typeface="+mn-lt"/>
              </a:rPr>
              <a:t>onitoring</a:t>
            </a:r>
            <a:endParaRPr kumimoji="0" lang="en-US" sz="2800" b="0" i="0"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35000"/>
              </a:spcBef>
              <a:spcAft>
                <a:spcPct val="0"/>
              </a:spcAft>
              <a:buClr>
                <a:srgbClr val="F67408"/>
              </a:buClr>
              <a:buSzPct val="80000"/>
              <a:buFontTx/>
              <a:buNone/>
              <a:tabLst/>
              <a:defRPr/>
            </a:pPr>
            <a:endParaRPr lang="en-US" sz="2400" u="sng" kern="0" dirty="0" smtClean="0">
              <a:latin typeface="+mn-lt"/>
            </a:endParaRPr>
          </a:p>
          <a:p>
            <a:pPr marL="342900" marR="0" lvl="0" indent="-342900" algn="l" defTabSz="914400" rtl="0" eaLnBrk="1" fontAlgn="base" latinLnBrk="0" hangingPunct="1">
              <a:lnSpc>
                <a:spcPct val="100000"/>
              </a:lnSpc>
              <a:spcBef>
                <a:spcPct val="35000"/>
              </a:spcBef>
              <a:spcAft>
                <a:spcPct val="0"/>
              </a:spcAft>
              <a:buClr>
                <a:srgbClr val="F67408"/>
              </a:buClr>
              <a:buSzPct val="80000"/>
              <a:buFontTx/>
              <a:buNone/>
              <a:tabLst/>
              <a:defRPr/>
            </a:pPr>
            <a:endParaRPr lang="en-US" sz="2400" u="sng" kern="0" dirty="0">
              <a:latin typeface="+mn-lt"/>
            </a:endParaRPr>
          </a:p>
          <a:p>
            <a:pPr marL="342900" marR="0" lvl="0" indent="-342900" algn="l" defTabSz="914400" rtl="0" eaLnBrk="1" fontAlgn="base" latinLnBrk="0" hangingPunct="1">
              <a:lnSpc>
                <a:spcPct val="100000"/>
              </a:lnSpc>
              <a:spcBef>
                <a:spcPct val="35000"/>
              </a:spcBef>
              <a:spcAft>
                <a:spcPct val="0"/>
              </a:spcAft>
              <a:buClr>
                <a:srgbClr val="F67408"/>
              </a:buClr>
              <a:buSzPct val="80000"/>
              <a:buFontTx/>
              <a:buNone/>
              <a:tabLst/>
              <a:defRPr/>
            </a:pPr>
            <a:r>
              <a:rPr kumimoji="0" lang="en-US" sz="2400" b="0" i="0" u="sng" strike="noStrike" kern="0" cap="none" spc="0" normalizeH="0" baseline="0" noProof="0" dirty="0" err="1" smtClean="0">
                <a:ln>
                  <a:noFill/>
                </a:ln>
                <a:solidFill>
                  <a:schemeClr val="tx1"/>
                </a:solidFill>
                <a:effectLst/>
                <a:uLnTx/>
                <a:uFillTx/>
                <a:latin typeface="+mn-lt"/>
                <a:ea typeface="+mn-ea"/>
                <a:cs typeface="+mn-cs"/>
              </a:rPr>
              <a:t>Evangelos</a:t>
            </a:r>
            <a:r>
              <a:rPr kumimoji="0" lang="en-US" sz="2400" b="0" i="0" u="sng" strike="noStrike" kern="0" cap="none" spc="0" normalizeH="0" baseline="0" noProof="0" dirty="0" smtClean="0">
                <a:ln>
                  <a:noFill/>
                </a:ln>
                <a:solidFill>
                  <a:schemeClr val="tx1"/>
                </a:solidFill>
                <a:effectLst/>
                <a:uLnTx/>
                <a:uFillTx/>
                <a:latin typeface="+mn-lt"/>
                <a:ea typeface="+mn-ea"/>
                <a:cs typeface="+mn-cs"/>
              </a:rPr>
              <a:t> </a:t>
            </a:r>
            <a:r>
              <a:rPr kumimoji="0" lang="en-US" sz="2400" b="0" i="0" u="sng" strike="noStrike" kern="0" cap="none" spc="0" normalizeH="0" baseline="0" noProof="0" dirty="0" err="1" smtClean="0">
                <a:ln>
                  <a:noFill/>
                </a:ln>
                <a:solidFill>
                  <a:schemeClr val="tx1"/>
                </a:solidFill>
                <a:effectLst/>
                <a:uLnTx/>
                <a:uFillTx/>
                <a:latin typeface="+mn-lt"/>
                <a:ea typeface="+mn-ea"/>
                <a:cs typeface="+mn-cs"/>
              </a:rPr>
              <a:t>Markatos</a:t>
            </a:r>
            <a:endParaRPr kumimoji="0" lang="en-US" sz="2400" b="0" i="0" u="sng"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35000"/>
              </a:spcBef>
              <a:spcAft>
                <a:spcPct val="0"/>
              </a:spcAft>
              <a:buClr>
                <a:srgbClr val="F67408"/>
              </a:buClr>
              <a:buSzPct val="80000"/>
              <a:buFontTx/>
              <a:buNone/>
              <a:tabLst/>
              <a:defRPr/>
            </a:pPr>
            <a:r>
              <a:rPr kumimoji="0" lang="en-US" sz="2000" b="0" i="1" u="none" strike="noStrike" kern="0" cap="none" spc="0" normalizeH="0" baseline="0" noProof="0" dirty="0" smtClean="0">
                <a:ln>
                  <a:noFill/>
                </a:ln>
                <a:solidFill>
                  <a:schemeClr val="tx1"/>
                </a:solidFill>
                <a:effectLst/>
                <a:uLnTx/>
                <a:uFillTx/>
                <a:latin typeface="+mn-lt"/>
                <a:ea typeface="+mn-ea"/>
                <a:cs typeface="+mn-cs"/>
              </a:rPr>
              <a:t>FORTH-ICS and U of Crete, Crete Greece</a:t>
            </a:r>
          </a:p>
          <a:p>
            <a:pPr marL="342900" marR="0" lvl="0" indent="-342900" algn="l" defTabSz="914400" rtl="0" eaLnBrk="1" fontAlgn="base" latinLnBrk="0" hangingPunct="1">
              <a:lnSpc>
                <a:spcPct val="100000"/>
              </a:lnSpc>
              <a:spcBef>
                <a:spcPct val="35000"/>
              </a:spcBef>
              <a:spcAft>
                <a:spcPct val="0"/>
              </a:spcAft>
              <a:buClr>
                <a:srgbClr val="F67408"/>
              </a:buClr>
              <a:buSzPct val="80000"/>
              <a:buFontTx/>
              <a:buNone/>
              <a:tabLst/>
              <a:defRPr/>
            </a:pPr>
            <a:r>
              <a:rPr lang="en-US" sz="2000" i="1" kern="0" dirty="0" err="1" smtClean="0">
                <a:latin typeface="+mn-lt"/>
              </a:rPr>
              <a:t>SysSec</a:t>
            </a:r>
            <a:r>
              <a:rPr lang="en-US" sz="2000" i="1" kern="0" dirty="0" smtClean="0">
                <a:latin typeface="+mn-lt"/>
              </a:rPr>
              <a:t> project coordinator</a:t>
            </a:r>
            <a:endParaRPr kumimoji="0" lang="en-US" sz="1800" b="0" i="1" u="none" strike="noStrike" kern="0" cap="none" spc="0" normalizeH="0" baseline="0" noProof="0" dirty="0" smtClean="0">
              <a:ln>
                <a:noFill/>
              </a:ln>
              <a:solidFill>
                <a:schemeClr val="tx1"/>
              </a:solidFill>
              <a:effectLst/>
              <a:uLnTx/>
              <a:uFillTx/>
              <a:latin typeface="+mn-lt"/>
              <a:ea typeface="+mn-ea"/>
              <a:cs typeface="+mn-cs"/>
            </a:endParaRPr>
          </a:p>
        </p:txBody>
      </p:sp>
      <p:pic>
        <p:nvPicPr>
          <p:cNvPr id="6" name="Picture 2" descr="C:\Users\markatos\AppData\Local\Microsoft\Windows\Temporary Internet Files\Content.IE5\F6842X3D\MP90041206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915" y="2952068"/>
            <a:ext cx="3516086" cy="3516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885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Outline</a:t>
            </a:r>
            <a:endParaRPr lang="el-GR" dirty="0" smtClean="0"/>
          </a:p>
        </p:txBody>
      </p:sp>
      <p:sp>
        <p:nvSpPr>
          <p:cNvPr id="16387" name="Rectangle 3"/>
          <p:cNvSpPr>
            <a:spLocks noGrp="1" noChangeArrowheads="1"/>
          </p:cNvSpPr>
          <p:nvPr>
            <p:ph idx="1"/>
          </p:nvPr>
        </p:nvSpPr>
        <p:spPr>
          <a:xfrm>
            <a:off x="323850" y="1600200"/>
            <a:ext cx="5587093" cy="4525963"/>
          </a:xfrm>
        </p:spPr>
        <p:txBody>
          <a:bodyPr/>
          <a:lstStyle/>
          <a:p>
            <a:pPr eaLnBrk="1" hangingPunct="1"/>
            <a:r>
              <a:rPr lang="en-US" dirty="0" smtClean="0"/>
              <a:t>The Rise of the Big Data</a:t>
            </a:r>
          </a:p>
          <a:p>
            <a:pPr eaLnBrk="1" hangingPunct="1"/>
            <a:r>
              <a:rPr lang="en-US" dirty="0" smtClean="0"/>
              <a:t>Big Data in Network Monitoring</a:t>
            </a:r>
          </a:p>
          <a:p>
            <a:pPr lvl="1" eaLnBrk="1" hangingPunct="1"/>
            <a:r>
              <a:rPr lang="en-US" dirty="0" smtClean="0"/>
              <a:t>Privacy issues and solutions</a:t>
            </a:r>
          </a:p>
          <a:p>
            <a:pPr eaLnBrk="1" hangingPunct="1"/>
            <a:r>
              <a:rPr lang="en-US" dirty="0" smtClean="0"/>
              <a:t>Funding Opportunities</a:t>
            </a:r>
          </a:p>
        </p:txBody>
      </p:sp>
      <p:pic>
        <p:nvPicPr>
          <p:cNvPr id="2050" name="Picture 2" descr="Sunny roa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3303368"/>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Outline</a:t>
            </a:r>
            <a:endParaRPr lang="el-GR" dirty="0" smtClean="0"/>
          </a:p>
        </p:txBody>
      </p:sp>
      <p:sp>
        <p:nvSpPr>
          <p:cNvPr id="16387" name="Rectangle 3"/>
          <p:cNvSpPr>
            <a:spLocks noGrp="1" noChangeArrowheads="1"/>
          </p:cNvSpPr>
          <p:nvPr>
            <p:ph idx="1"/>
          </p:nvPr>
        </p:nvSpPr>
        <p:spPr>
          <a:xfrm>
            <a:off x="323850" y="1600200"/>
            <a:ext cx="5587093" cy="4525963"/>
          </a:xfrm>
        </p:spPr>
        <p:txBody>
          <a:bodyPr/>
          <a:lstStyle/>
          <a:p>
            <a:pPr eaLnBrk="1" hangingPunct="1"/>
            <a:r>
              <a:rPr lang="en-US" dirty="0" smtClean="0">
                <a:solidFill>
                  <a:srgbClr val="FF0000"/>
                </a:solidFill>
              </a:rPr>
              <a:t>The Rise of the Big Data</a:t>
            </a:r>
          </a:p>
          <a:p>
            <a:pPr eaLnBrk="1" hangingPunct="1"/>
            <a:r>
              <a:rPr lang="en-US" dirty="0" smtClean="0"/>
              <a:t>Big Data in Network Monitoring</a:t>
            </a:r>
          </a:p>
          <a:p>
            <a:pPr lvl="1" eaLnBrk="1" hangingPunct="1"/>
            <a:r>
              <a:rPr lang="en-US" dirty="0" smtClean="0"/>
              <a:t>Privacy issues and solutions</a:t>
            </a:r>
          </a:p>
          <a:p>
            <a:pPr eaLnBrk="1" hangingPunct="1"/>
            <a:r>
              <a:rPr lang="en-US" dirty="0" smtClean="0"/>
              <a:t>Funding Opportunities</a:t>
            </a:r>
          </a:p>
        </p:txBody>
      </p:sp>
      <p:pic>
        <p:nvPicPr>
          <p:cNvPr id="2050" name="Picture 2" descr="Sunny roa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3303368"/>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929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Big </a:t>
            </a:r>
            <a:r>
              <a:rPr lang="en-US" dirty="0"/>
              <a:t>D</a:t>
            </a:r>
            <a:r>
              <a:rPr lang="en-US" dirty="0" smtClean="0"/>
              <a:t>ata</a:t>
            </a:r>
            <a:endParaRPr lang="en-US" dirty="0"/>
          </a:p>
        </p:txBody>
      </p:sp>
      <p:sp>
        <p:nvSpPr>
          <p:cNvPr id="3" name="Content Placeholder 2"/>
          <p:cNvSpPr>
            <a:spLocks noGrp="1"/>
          </p:cNvSpPr>
          <p:nvPr>
            <p:ph idx="1"/>
          </p:nvPr>
        </p:nvSpPr>
        <p:spPr>
          <a:xfrm>
            <a:off x="432707" y="1415138"/>
            <a:ext cx="8362950" cy="4525963"/>
          </a:xfrm>
        </p:spPr>
        <p:txBody>
          <a:bodyPr/>
          <a:lstStyle/>
          <a:p>
            <a:r>
              <a:rPr lang="en-US" dirty="0" smtClean="0"/>
              <a:t>Science, Governments, and the Market </a:t>
            </a:r>
          </a:p>
          <a:p>
            <a:pPr lvl="1"/>
            <a:r>
              <a:rPr lang="en-US" dirty="0" smtClean="0"/>
              <a:t> increasingly depend on accurate data</a:t>
            </a:r>
          </a:p>
          <a:p>
            <a:pPr lvl="1"/>
            <a:r>
              <a:rPr lang="en-US" dirty="0"/>
              <a:t>t</a:t>
            </a:r>
            <a:r>
              <a:rPr lang="en-US" dirty="0" smtClean="0"/>
              <a:t>heir growth, their existence depends on data</a:t>
            </a:r>
          </a:p>
          <a:p>
            <a:r>
              <a:rPr lang="en-US" dirty="0" smtClean="0"/>
              <a:t>Biology: MIT </a:t>
            </a:r>
          </a:p>
          <a:p>
            <a:pPr lvl="1"/>
            <a:r>
              <a:rPr lang="en-US" dirty="0" smtClean="0"/>
              <a:t>Global Alliance for Genomics – Broad Institute </a:t>
            </a:r>
          </a:p>
          <a:p>
            <a:r>
              <a:rPr lang="en-US" dirty="0" smtClean="0"/>
              <a:t>Physics: CERN</a:t>
            </a:r>
          </a:p>
          <a:p>
            <a:r>
              <a:rPr lang="en-US" dirty="0" smtClean="0"/>
              <a:t>Governments: open data</a:t>
            </a:r>
          </a:p>
          <a:p>
            <a:pPr lvl="1"/>
            <a:r>
              <a:rPr lang="en-US" dirty="0" smtClean="0"/>
              <a:t>www.data.gov </a:t>
            </a:r>
          </a:p>
          <a:p>
            <a:pPr lvl="1"/>
            <a:r>
              <a:rPr lang="en-US" dirty="0" smtClean="0"/>
              <a:t>MASS </a:t>
            </a:r>
            <a:r>
              <a:rPr lang="en-US" dirty="0" err="1" smtClean="0"/>
              <a:t>hackathon</a:t>
            </a:r>
            <a:endParaRPr lang="en-US" dirty="0" smtClean="0"/>
          </a:p>
          <a:p>
            <a:pPr lvl="2"/>
            <a:r>
              <a:rPr lang="en-US" dirty="0" smtClean="0"/>
              <a:t>37 billion miles data challenge </a:t>
            </a:r>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7</a:t>
            </a:fld>
            <a:endParaRPr lang="el-GR"/>
          </a:p>
        </p:txBody>
      </p:sp>
      <p:pic>
        <p:nvPicPr>
          <p:cNvPr id="1026" name="Picture 2" descr="C:\Users\markatos\AppData\Local\Microsoft\Windows\Temporary Internet Files\Content.IE5\9P2ZLEPC\MP90040903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225698"/>
            <a:ext cx="2133600"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783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Big </a:t>
            </a:r>
            <a:r>
              <a:rPr lang="en-US" dirty="0"/>
              <a:t>D</a:t>
            </a:r>
            <a:r>
              <a:rPr lang="en-US" dirty="0" smtClean="0"/>
              <a:t>ata</a:t>
            </a:r>
            <a:endParaRPr lang="en-US" dirty="0"/>
          </a:p>
        </p:txBody>
      </p:sp>
      <p:sp>
        <p:nvSpPr>
          <p:cNvPr id="3" name="Content Placeholder 2"/>
          <p:cNvSpPr>
            <a:spLocks noGrp="1"/>
          </p:cNvSpPr>
          <p:nvPr>
            <p:ph idx="1"/>
          </p:nvPr>
        </p:nvSpPr>
        <p:spPr/>
        <p:txBody>
          <a:bodyPr/>
          <a:lstStyle/>
          <a:p>
            <a:r>
              <a:rPr lang="en-US" dirty="0" smtClean="0"/>
              <a:t>Science depends on Big Data</a:t>
            </a:r>
          </a:p>
          <a:p>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8</a:t>
            </a:fld>
            <a:endParaRPr lang="el-G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42336"/>
            <a:ext cx="9055100" cy="4079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099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Big </a:t>
            </a:r>
            <a:r>
              <a:rPr lang="en-US" dirty="0"/>
              <a:t>D</a:t>
            </a:r>
            <a:r>
              <a:rPr lang="en-US" dirty="0" smtClean="0"/>
              <a:t>ata</a:t>
            </a:r>
            <a:endParaRPr lang="en-US" dirty="0"/>
          </a:p>
        </p:txBody>
      </p:sp>
      <p:sp>
        <p:nvSpPr>
          <p:cNvPr id="3" name="Content Placeholder 2"/>
          <p:cNvSpPr>
            <a:spLocks noGrp="1"/>
          </p:cNvSpPr>
          <p:nvPr>
            <p:ph idx="1"/>
          </p:nvPr>
        </p:nvSpPr>
        <p:spPr/>
        <p:txBody>
          <a:bodyPr/>
          <a:lstStyle/>
          <a:p>
            <a:r>
              <a:rPr lang="en-US" dirty="0" smtClean="0"/>
              <a:t>Governments release Big Data</a:t>
            </a:r>
          </a:p>
          <a:p>
            <a:endParaRPr lang="en-US" dirty="0"/>
          </a:p>
        </p:txBody>
      </p:sp>
      <p:sp>
        <p:nvSpPr>
          <p:cNvPr id="4" name="Slide Number Placeholder 3"/>
          <p:cNvSpPr>
            <a:spLocks noGrp="1"/>
          </p:cNvSpPr>
          <p:nvPr>
            <p:ph type="sldNum" sz="quarter" idx="10"/>
          </p:nvPr>
        </p:nvSpPr>
        <p:spPr/>
        <p:txBody>
          <a:bodyPr/>
          <a:lstStyle/>
          <a:p>
            <a:pPr>
              <a:defRPr/>
            </a:pPr>
            <a:fld id="{8E1C1C7B-476D-4F6B-BEFA-BEECED61C017}" type="slidenum">
              <a:rPr lang="el-GR" smtClean="0"/>
              <a:pPr>
                <a:defRPr/>
              </a:pPr>
              <a:t>9</a:t>
            </a:fld>
            <a:endParaRPr lang="el-G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139043"/>
            <a:ext cx="82677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399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55303</TotalTime>
  <Words>1745</Words>
  <Application>Microsoft Office PowerPoint</Application>
  <PresentationFormat>On-screen Show (4:3)</PresentationFormat>
  <Paragraphs>364</Paragraphs>
  <Slides>41</Slides>
  <Notes>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1_Default Design</vt:lpstr>
      <vt:lpstr>PowerPoint Presentation</vt:lpstr>
      <vt:lpstr>Background</vt:lpstr>
      <vt:lpstr>Background: Coordinator of LOBSTER</vt:lpstr>
      <vt:lpstr>Backgroud: Coordinator of SysSec NoE</vt:lpstr>
      <vt:lpstr>Outline</vt:lpstr>
      <vt:lpstr>Outline</vt:lpstr>
      <vt:lpstr>The rise of Big Data</vt:lpstr>
      <vt:lpstr>The rise of Big Data</vt:lpstr>
      <vt:lpstr>The rise of Big Data</vt:lpstr>
      <vt:lpstr>The rise of Big Data</vt:lpstr>
      <vt:lpstr>Driving Factors</vt:lpstr>
      <vt:lpstr>Why? </vt:lpstr>
      <vt:lpstr>Can we revert it?</vt:lpstr>
      <vt:lpstr>The Question is…</vt:lpstr>
      <vt:lpstr>Outline</vt:lpstr>
      <vt:lpstr>Big Data in Network Monitoring</vt:lpstr>
      <vt:lpstr>Who cares about  Network Monitoring data?</vt:lpstr>
      <vt:lpstr>Who cares?</vt:lpstr>
      <vt:lpstr>Who cares?</vt:lpstr>
      <vt:lpstr>Who cares?</vt:lpstr>
      <vt:lpstr>Outline</vt:lpstr>
      <vt:lpstr>Privacy</vt:lpstr>
      <vt:lpstr>Good news! We are not alone</vt:lpstr>
      <vt:lpstr>Any solutions to the privacy problem? </vt:lpstr>
      <vt:lpstr>Differential Privacy</vt:lpstr>
      <vt:lpstr>Differential Privacy - Examples</vt:lpstr>
      <vt:lpstr>Differential Privacy - Noise</vt:lpstr>
      <vt:lpstr>Differential Privacy - Summary</vt:lpstr>
      <vt:lpstr>K-anonymity</vt:lpstr>
      <vt:lpstr>K-anonymity: the problem</vt:lpstr>
      <vt:lpstr>K-anonymity: The solution</vt:lpstr>
      <vt:lpstr>K-anonymity</vt:lpstr>
      <vt:lpstr>Privacy: summary</vt:lpstr>
      <vt:lpstr>Outline</vt:lpstr>
      <vt:lpstr>Possible Funding</vt:lpstr>
      <vt:lpstr>Possible Funding II</vt:lpstr>
      <vt:lpstr>Possible funding III</vt:lpstr>
      <vt:lpstr>Possible Funding IV</vt:lpstr>
      <vt:lpstr>Possible Funding V</vt:lpstr>
      <vt:lpstr>Summary</vt:lpstr>
      <vt:lpstr>PowerPoint Presentation</vt:lpstr>
    </vt:vector>
  </TitlesOfParts>
  <Company>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mikepo</dc:creator>
  <cp:lastModifiedBy>Evangelos Markatos</cp:lastModifiedBy>
  <cp:revision>1593</cp:revision>
  <dcterms:created xsi:type="dcterms:W3CDTF">2002-12-04T23:18:10Z</dcterms:created>
  <dcterms:modified xsi:type="dcterms:W3CDTF">2014-03-31T06:03:11Z</dcterms:modified>
</cp:coreProperties>
</file>