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313" r:id="rId3"/>
    <p:sldId id="314" r:id="rId4"/>
    <p:sldId id="315" r:id="rId5"/>
    <p:sldId id="316" r:id="rId6"/>
    <p:sldId id="317" r:id="rId7"/>
    <p:sldId id="324" r:id="rId8"/>
    <p:sldId id="318" r:id="rId9"/>
    <p:sldId id="319" r:id="rId10"/>
    <p:sldId id="320" r:id="rId11"/>
    <p:sldId id="321" r:id="rId12"/>
    <p:sldId id="322" r:id="rId13"/>
    <p:sldId id="323" r:id="rId14"/>
  </p:sldIdLst>
  <p:sldSz cx="9144000" cy="6858000" type="screen4x3"/>
  <p:notesSz cx="6797675" cy="99282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11" autoAdjust="0"/>
  </p:normalViewPr>
  <p:slideViewPr>
    <p:cSldViewPr>
      <p:cViewPr varScale="1">
        <p:scale>
          <a:sx n="76" d="100"/>
          <a:sy n="76" d="100"/>
        </p:scale>
        <p:origin x="-17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98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1275" y="0"/>
            <a:ext cx="2946398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48" cy="4468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31338"/>
            <a:ext cx="2946398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398" cy="496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 marL="0" marR="0" indent="0" algn="l" rtl="0">
              <a:defRPr sz="1800" b="0" i="0" u="none" strike="noStrike" cap="none" baseline="0"/>
            </a:lvl2pPr>
            <a:lvl3pPr marL="0" marR="0" indent="0" algn="l" rtl="0">
              <a:defRPr sz="1800" b="0" i="0" u="none" strike="noStrike" cap="none" baseline="0"/>
            </a:lvl3pPr>
            <a:lvl4pPr marL="0" marR="0" indent="0" algn="l" rtl="0">
              <a:defRPr sz="1800" b="0" i="0" u="none" strike="noStrike" cap="none" baseline="0"/>
            </a:lvl4pPr>
            <a:lvl5pPr marL="0" marR="0" indent="0" algn="l" rtl="0">
              <a:defRPr sz="1800" b="0" i="0" u="none" strike="noStrike" cap="none" baseline="0"/>
            </a:lvl5pPr>
            <a:lvl6pPr marL="0" marR="0" indent="0" algn="l" rtl="0">
              <a:defRPr sz="1800" b="0" i="0" u="none" strike="noStrike" cap="none" baseline="0"/>
            </a:lvl6pPr>
            <a:lvl7pPr marL="0" marR="0" indent="0" algn="l" rtl="0">
              <a:defRPr sz="1800" b="0" i="0" u="none" strike="noStrike" cap="none" baseline="0"/>
            </a:lvl7pPr>
            <a:lvl8pPr marL="0" marR="0" indent="0" algn="l" rtl="0">
              <a:defRPr sz="1800" b="0" i="0" u="none" strike="noStrike" cap="none" baseline="0"/>
            </a:lvl8pPr>
            <a:lvl9pPr marL="0" marR="0" indent="0" algn="l" rtl="0">
              <a:defRPr sz="18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147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06462" y="4714875"/>
            <a:ext cx="4984748" cy="44688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3851275" y="9431338"/>
            <a:ext cx="2946398" cy="496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s-ES_tradnl" smtClean="0">
                <a:latin typeface="Times New Roman" pitchFamily="18" charset="0"/>
                <a:cs typeface="Arial" pitchFamily="34" charset="0"/>
              </a:rPr>
              <a:t>Construcción de documentos Accesibles	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s-ES_tradnl" smtClean="0">
                <a:latin typeface="Times New Roman" pitchFamily="18" charset="0"/>
                <a:cs typeface="Arial" pitchFamily="34" charset="0"/>
              </a:rPr>
              <a:t>18/02/2009</a:t>
            </a:r>
          </a:p>
        </p:txBody>
      </p:sp>
      <p:sp>
        <p:nvSpPr>
          <p:cNvPr id="1946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A95143C-A218-4E6B-9A47-E441FAFACCE2}" type="slidenum">
              <a:rPr lang="es-ES_tradnl" smtClean="0">
                <a:latin typeface="Times New Roman" pitchFamily="18" charset="0"/>
                <a:cs typeface="Arial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es-ES_tradnl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461" name="Text Box 1"/>
          <p:cNvSpPr txBox="1">
            <a:spLocks noChangeArrowheads="1"/>
          </p:cNvSpPr>
          <p:nvPr/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s-ES_tradnl" sz="1200">
                <a:solidFill>
                  <a:srgbClr val="000000"/>
                </a:solidFill>
              </a:rPr>
              <a:t>Construcción de documentos Accesibles	</a:t>
            </a:r>
          </a:p>
        </p:txBody>
      </p:sp>
      <p:sp>
        <p:nvSpPr>
          <p:cNvPr id="19462" name="Text Box 2"/>
          <p:cNvSpPr txBox="1">
            <a:spLocks noChangeArrowheads="1"/>
          </p:cNvSpPr>
          <p:nvPr/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1200">
                <a:solidFill>
                  <a:srgbClr val="000000"/>
                </a:solidFill>
              </a:rPr>
              <a:t>18/02/2009</a:t>
            </a:r>
          </a:p>
        </p:txBody>
      </p:sp>
      <p:sp>
        <p:nvSpPr>
          <p:cNvPr id="19463" name="Text Box 3"/>
          <p:cNvSpPr txBox="1">
            <a:spLocks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1CC4300-8954-4761-837B-93820BC4224C}" type="slidenum">
              <a:rPr lang="es-ES_tradnl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s-ES_tradnl" sz="1200">
              <a:solidFill>
                <a:srgbClr val="000000"/>
              </a:solidFill>
            </a:endParaRPr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922338" y="744658"/>
            <a:ext cx="4883150" cy="378679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/>
          </a:p>
        </p:txBody>
      </p:sp>
      <p:sp>
        <p:nvSpPr>
          <p:cNvPr id="19465" name="Rectangle 5"/>
          <p:cNvSpPr>
            <a:spLocks noGrp="1" noChangeArrowheads="1"/>
          </p:cNvSpPr>
          <p:nvPr>
            <p:ph type="body"/>
          </p:nvPr>
        </p:nvSpPr>
        <p:spPr>
          <a:xfrm>
            <a:off x="446088" y="4964907"/>
            <a:ext cx="5903912" cy="4217074"/>
          </a:xfrm>
          <a:noFill/>
          <a:ln/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838200" y="744538"/>
            <a:ext cx="5048250" cy="37861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Construcción de documentos Accesibles	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18/02/2009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E2BC0-8222-44F2-AE8B-2CFC98AAFD83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106942" y="3645023"/>
            <a:ext cx="8963999" cy="3096343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19197C"/>
              </a:gs>
              <a:gs pos="80000">
                <a:srgbClr val="2222A2"/>
              </a:gs>
              <a:gs pos="100000">
                <a:srgbClr val="1F1FA6"/>
              </a:gs>
            </a:gsLst>
            <a:lin ang="16200000" scaled="0"/>
          </a:gradFill>
          <a:ln w="9525" cap="flat">
            <a:solidFill>
              <a:srgbClr val="2F2F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3568" y="1700808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187624" y="3861048"/>
            <a:ext cx="6400799" cy="1584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indent="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1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686871" y="645333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200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16" name="Shape 16"/>
          <p:cNvGrpSpPr/>
          <p:nvPr/>
        </p:nvGrpSpPr>
        <p:grpSpPr>
          <a:xfrm>
            <a:off x="899591" y="5517232"/>
            <a:ext cx="7416824" cy="811832"/>
            <a:chOff x="698081" y="5517232"/>
            <a:chExt cx="7416824" cy="811832"/>
          </a:xfrm>
        </p:grpSpPr>
        <p:sp>
          <p:nvSpPr>
            <p:cNvPr id="17" name="Shape 17"/>
            <p:cNvSpPr/>
            <p:nvPr/>
          </p:nvSpPr>
          <p:spPr>
            <a:xfrm>
              <a:off x="698081" y="6021287"/>
              <a:ext cx="74168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1400" b="0" i="1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NIS Platform WG3 Secure ICT Research &amp; Innovation</a:t>
              </a:r>
            </a:p>
          </p:txBody>
        </p:sp>
        <p:sp>
          <p:nvSpPr>
            <p:cNvPr id="18" name="Shape 18"/>
            <p:cNvSpPr/>
            <p:nvPr/>
          </p:nvSpPr>
          <p:spPr>
            <a:xfrm>
              <a:off x="3995935" y="5517232"/>
              <a:ext cx="720079" cy="48194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1588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chart" idx="2"/>
          </p:nvPr>
        </p:nvSpPr>
        <p:spPr>
          <a:xfrm>
            <a:off x="457200" y="1600200"/>
            <a:ext cx="8229600" cy="49244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686871" y="645333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 baseline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1588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9244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6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9244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6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686871" y="645333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 baseline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11588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67543" y="1268758"/>
            <a:ext cx="3008313" cy="10180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575050" y="1268758"/>
            <a:ext cx="5111750" cy="4857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348880"/>
            <a:ext cx="3008313" cy="37772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>
            <a:off x="1792288" y="1268758"/>
            <a:ext cx="5486399" cy="3458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3200" b="0" i="0" u="none" strike="noStrike" cap="none" baseline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11588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2109787" y="-52387"/>
            <a:ext cx="492442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1524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–"/>
              <a:defRPr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 rot="5400000">
            <a:off x="5030166" y="2867991"/>
            <a:ext cx="525586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839166" y="886792"/>
            <a:ext cx="525586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 sz="1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1524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–"/>
              <a:defRPr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11588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686871" y="6453335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 sz="1200" b="0" i="0" u="none" strike="noStrike" cap="none" baseline="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683568" y="1700808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NIS WG3 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3rd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meeting, 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April 29th</a:t>
            </a:r>
            <a:endParaRPr lang="en-US" sz="2000" b="1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187624" y="3861048"/>
            <a:ext cx="6400799" cy="1584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2400" b="1" i="1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WG3 Secure ICT Research  &amp; Innovation</a:t>
            </a:r>
          </a:p>
          <a:p>
            <a:endParaRPr lang="en-US" sz="2400" b="1" i="1" u="none" strike="noStrike" cap="none" baseline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395536" y="2276872"/>
            <a:ext cx="7772400" cy="349818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Basic Structure of Each section: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Introduction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chemeClr val="tx1"/>
                </a:solidFill>
              </a:rPr>
              <a:t>What is it?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Current Status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chemeClr val="tx1"/>
                </a:solidFill>
              </a:rPr>
              <a:t>What has been done?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Research Challenges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 i="1" dirty="0" smtClean="0">
                <a:solidFill>
                  <a:schemeClr val="tx1"/>
                </a:solidFill>
              </a:rPr>
              <a:t>What needs to be done?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Existing Tools </a:t>
            </a:r>
            <a:r>
              <a:rPr lang="en-US" sz="2800" dirty="0" smtClean="0">
                <a:solidFill>
                  <a:schemeClr val="tx1"/>
                </a:solidFill>
              </a:rPr>
              <a:t>(if applicable)</a:t>
            </a:r>
          </a:p>
        </p:txBody>
      </p:sp>
      <p:pic>
        <p:nvPicPr>
          <p:cNvPr id="4098" name="Picture 2" descr="C:\Users\markatos\AppData\Local\Microsoft\Windows\Temporary Internet Files\Content.IE5\F6842X3D\MP9004486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254428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72"/>
          <p:cNvSpPr txBox="1">
            <a:spLocks/>
          </p:cNvSpPr>
          <p:nvPr/>
        </p:nvSpPr>
        <p:spPr>
          <a:xfrm>
            <a:off x="457200" y="11588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4000" b="1" i="0" u="none" strike="noStrike" cap="small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SzPct val="25000"/>
            </a:pPr>
            <a:r>
              <a:rPr lang="en-US" sz="3600" cap="none" dirty="0" smtClean="0">
                <a:solidFill>
                  <a:schemeClr val="lt1"/>
                </a:solidFill>
                <a:latin typeface="+mj-lt"/>
              </a:rPr>
              <a:t>Structure</a:t>
            </a:r>
            <a:endParaRPr lang="en-US" sz="3600" cap="none" dirty="0"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40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22313" y="1772816"/>
            <a:ext cx="7772400" cy="349818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Quality assurance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Receive Feedback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Complete Reviews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Address some of the Research challenges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3075" name="Picture 3" descr="C:\Users\markatos\AppData\Local\Microsoft\Windows\Temporary Internet Files\Content.IE5\IXQ2FPQC\MP9004118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4"/>
            <a:ext cx="210876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72"/>
          <p:cNvSpPr txBox="1">
            <a:spLocks/>
          </p:cNvSpPr>
          <p:nvPr/>
        </p:nvSpPr>
        <p:spPr>
          <a:xfrm>
            <a:off x="457200" y="11588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4000" b="1" i="0" u="none" strike="noStrike" cap="small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SzPct val="25000"/>
            </a:pPr>
            <a:r>
              <a:rPr lang="en-US" sz="3600" cap="none" dirty="0" smtClean="0">
                <a:solidFill>
                  <a:schemeClr val="lt1"/>
                </a:solidFill>
                <a:latin typeface="+mj-lt"/>
              </a:rPr>
              <a:t>Next Steps</a:t>
            </a:r>
            <a:endParaRPr lang="en-US" sz="3600" cap="none" dirty="0"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07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22313" y="908721"/>
            <a:ext cx="7772400" cy="349818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74713" y="3099172"/>
            <a:ext cx="7772400" cy="349818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Rule-based, Anomaly-based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Current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Research Challenges </a:t>
            </a:r>
            <a:r>
              <a:rPr lang="en-US" sz="2800" dirty="0" smtClean="0">
                <a:solidFill>
                  <a:schemeClr val="tx1"/>
                </a:solidFill>
              </a:rPr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en-US" sz="2800" dirty="0" smtClean="0">
                <a:solidFill>
                  <a:schemeClr val="tx1"/>
                </a:solidFill>
              </a:rPr>
              <a:t>hanging </a:t>
            </a: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ecurity Paradigm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No more </a:t>
            </a:r>
            <a:r>
              <a:rPr lang="en-US" sz="2400" dirty="0" smtClean="0">
                <a:solidFill>
                  <a:srgbClr val="FF0000"/>
                </a:solidFill>
              </a:rPr>
              <a:t>perimeter security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Speed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Whole System Image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Not only network image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New models for attack patterns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String </a:t>
            </a:r>
            <a:r>
              <a:rPr lang="en-US" sz="2400" dirty="0" smtClean="0">
                <a:solidFill>
                  <a:schemeClr val="tx1"/>
                </a:solidFill>
              </a:rPr>
              <a:t>matching and automata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are not enough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Shape 72"/>
          <p:cNvSpPr txBox="1">
            <a:spLocks/>
          </p:cNvSpPr>
          <p:nvPr/>
        </p:nvSpPr>
        <p:spPr>
          <a:xfrm>
            <a:off x="457200" y="-27384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4000" b="1" i="0" u="none" strike="noStrike" cap="small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>
              <a:buSzPct val="25000"/>
            </a:pPr>
            <a:r>
              <a:rPr lang="en-US" sz="3200" cap="none" dirty="0" smtClean="0">
                <a:solidFill>
                  <a:schemeClr val="lt1"/>
                </a:solidFill>
                <a:latin typeface="+mj-lt"/>
              </a:rPr>
              <a:t>Example Section: </a:t>
            </a:r>
          </a:p>
          <a:p>
            <a:pPr algn="ctr">
              <a:buSzPct val="25000"/>
            </a:pPr>
            <a:r>
              <a:rPr lang="en-US" sz="3200" cap="none" dirty="0" smtClean="0">
                <a:solidFill>
                  <a:schemeClr val="lt1"/>
                </a:solidFill>
                <a:latin typeface="+mj-lt"/>
              </a:rPr>
              <a:t>Intrusion Detection Systems </a:t>
            </a:r>
            <a:endParaRPr lang="en-US" sz="3200" cap="none" dirty="0"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9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22313" y="908721"/>
            <a:ext cx="7772400" cy="349818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9552" y="2852936"/>
            <a:ext cx="6408712" cy="349818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Secure ICT Landscape Deliverable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Have mobilized the community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At several different levels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@contributors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b="1" dirty="0" smtClean="0">
                <a:solidFill>
                  <a:schemeClr val="tx1"/>
                </a:solidFill>
              </a:rPr>
              <a:t>@wg3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b="1" dirty="0" smtClean="0">
                <a:solidFill>
                  <a:schemeClr val="tx1"/>
                </a:solidFill>
              </a:rPr>
              <a:t>@</a:t>
            </a:r>
            <a:r>
              <a:rPr lang="en-US" sz="2600" b="1" dirty="0" smtClean="0">
                <a:solidFill>
                  <a:schemeClr val="tx1"/>
                </a:solidFill>
              </a:rPr>
              <a:t>stakeholders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Text flows 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Quality assurance runs in parallel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markatos\AppData\Local\Microsoft\Windows\Temporary Internet Files\Content.IE5\NSQ2Z0XT\MP9004421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93" y="3125387"/>
            <a:ext cx="1442438" cy="128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katos\AppData\Local\Microsoft\Windows\Temporary Internet Files\Content.IE5\IXQ2FPQC\MP9004228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54" y="4406902"/>
            <a:ext cx="1967246" cy="132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72"/>
          <p:cNvSpPr txBox="1">
            <a:spLocks/>
          </p:cNvSpPr>
          <p:nvPr/>
        </p:nvSpPr>
        <p:spPr>
          <a:xfrm>
            <a:off x="457200" y="11588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4000" b="1" i="0" u="none" strike="noStrike" cap="small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>
              <a:buSzPct val="25000"/>
            </a:pPr>
            <a:r>
              <a:rPr lang="en-US" sz="3600" cap="none" dirty="0" smtClean="0">
                <a:solidFill>
                  <a:schemeClr val="lt1"/>
                </a:solidFill>
                <a:latin typeface="+mj-lt"/>
              </a:rPr>
              <a:t>Summary</a:t>
            </a:r>
            <a:endParaRPr lang="en-US" sz="3600" cap="none" dirty="0"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9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754905" y="1124744"/>
            <a:ext cx="7777535" cy="18796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NIS WG3 Meeting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Secure ICT Landscape Deliverable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Mari </a:t>
            </a:r>
            <a:r>
              <a:rPr lang="en-US" sz="2000" dirty="0" err="1" smtClean="0">
                <a:solidFill>
                  <a:srgbClr val="000000"/>
                </a:solidFill>
              </a:rPr>
              <a:t>Kert</a:t>
            </a:r>
            <a:r>
              <a:rPr lang="en-US" sz="2000" dirty="0" smtClean="0">
                <a:solidFill>
                  <a:srgbClr val="000000"/>
                </a:solidFill>
              </a:rPr>
              <a:t>, Javier Lopez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u="sng" dirty="0" err="1" smtClean="0">
                <a:solidFill>
                  <a:srgbClr val="000000"/>
                </a:solidFill>
              </a:rPr>
              <a:t>Evangelos</a:t>
            </a:r>
            <a:r>
              <a:rPr lang="en-US" sz="2000" u="sng" dirty="0" smtClean="0">
                <a:solidFill>
                  <a:srgbClr val="000000"/>
                </a:solidFill>
              </a:rPr>
              <a:t> </a:t>
            </a:r>
            <a:r>
              <a:rPr lang="en-US" sz="2000" u="sng" dirty="0" err="1" smtClean="0">
                <a:solidFill>
                  <a:srgbClr val="000000"/>
                </a:solidFill>
              </a:rPr>
              <a:t>Markatos</a:t>
            </a:r>
            <a:r>
              <a:rPr lang="en-US" sz="2000" dirty="0" smtClean="0">
                <a:solidFill>
                  <a:srgbClr val="000000"/>
                </a:solidFill>
              </a:rPr>
              <a:t>, Bart </a:t>
            </a:r>
            <a:r>
              <a:rPr lang="en-US" sz="2000" dirty="0" err="1" smtClean="0">
                <a:solidFill>
                  <a:srgbClr val="000000"/>
                </a:solidFill>
              </a:rPr>
              <a:t>Preneel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6388" name="7 CuadroTexto"/>
          <p:cNvSpPr txBox="1">
            <a:spLocks noChangeArrowheads="1"/>
          </p:cNvSpPr>
          <p:nvPr/>
        </p:nvSpPr>
        <p:spPr bwMode="auto">
          <a:xfrm>
            <a:off x="6227763" y="6372225"/>
            <a:ext cx="2447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 b="1" dirty="0" smtClean="0">
                <a:solidFill>
                  <a:schemeClr val="bg1"/>
                </a:solidFill>
              </a:rPr>
              <a:t>8 </a:t>
            </a:r>
            <a:r>
              <a:rPr lang="es-ES_tradnl" sz="1400" b="1" dirty="0" err="1" smtClean="0">
                <a:solidFill>
                  <a:schemeClr val="bg1"/>
                </a:solidFill>
              </a:rPr>
              <a:t>April</a:t>
            </a:r>
            <a:r>
              <a:rPr lang="es-ES_tradnl" sz="1400" b="1" dirty="0" smtClean="0">
                <a:solidFill>
                  <a:schemeClr val="bg1"/>
                </a:solidFill>
              </a:rPr>
              <a:t> 2014</a:t>
            </a:r>
            <a:endParaRPr lang="es-E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55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2051943"/>
          </a:xfrm>
        </p:spPr>
        <p:txBody>
          <a:bodyPr/>
          <a:lstStyle/>
          <a:p>
            <a:pPr algn="ctr"/>
            <a:r>
              <a:rPr lang="en-GB" sz="5400" dirty="0" smtClean="0">
                <a:solidFill>
                  <a:srgbClr val="63B026"/>
                </a:solidFill>
              </a:rPr>
              <a:t>Secure ICT </a:t>
            </a:r>
            <a:r>
              <a:rPr lang="en-GB" sz="5400" dirty="0" smtClean="0">
                <a:solidFill>
                  <a:srgbClr val="00B0F0"/>
                </a:solidFill>
              </a:rPr>
              <a:t>Landscape</a:t>
            </a:r>
            <a:r>
              <a:rPr lang="en-GB" dirty="0" smtClean="0"/>
              <a:t> Deliverable</a:t>
            </a:r>
            <a:endParaRPr lang="en-GB" dirty="0"/>
          </a:p>
        </p:txBody>
      </p:sp>
      <p:sp>
        <p:nvSpPr>
          <p:cNvPr id="3" name="AutoShape 5" descr="imap://evangelos%2Emarkatos%40gmail%2Ecom@imap.googlemail.com:993/fetch%3EUID%3E/INBOX%3E81763?part=1.2&amp;filename=image003.png"/>
          <p:cNvSpPr>
            <a:spLocks noChangeAspect="1" noChangeArrowheads="1"/>
          </p:cNvSpPr>
          <p:nvPr/>
        </p:nvSpPr>
        <p:spPr bwMode="auto">
          <a:xfrm>
            <a:off x="155575" y="-776288"/>
            <a:ext cx="57340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imap://evangelos%2Emarkatos%40gmail%2Ecom@imap.googlemail.com:993/fetch%3EUID%3E/INBOX%3E81763?part=1.2&amp;filename=image003.png"/>
          <p:cNvSpPr>
            <a:spLocks noChangeAspect="1" noChangeArrowheads="1"/>
          </p:cNvSpPr>
          <p:nvPr/>
        </p:nvSpPr>
        <p:spPr bwMode="auto">
          <a:xfrm>
            <a:off x="307975" y="-623888"/>
            <a:ext cx="57340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C:\Users\markatos\Desktop\image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227" y="2764524"/>
            <a:ext cx="2794397" cy="7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crypt.eu.org/stream/ecry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76337"/>
            <a:ext cx="2458194" cy="100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data:image/jpeg;base64,/9j/4AAQSkZJRgABAQAAAQABAAD/2wCEAAkGBhMSEBUQEBQVEhQVFhAQFRAVFxIVFRAUFBQVFBQQFhQXHCYeFxojGhQUHy8gJScpLCwsFR4xNTAqNSYrLCkBCQoKDgwOGg8PGiwkHyQuLCwuKiksLCwtMC8sLCwsLywsLCwpLCo1LS4pLCwsLCwsLCwsKS8sKSwvLCwpMC0sLP/AABEIAH4BjgMBIgACEQEDEQH/xAAbAAACAgMBAAAAAAAAAAAAAAAABgMFAgQHAf/EAEQQAAECAgUGCA0DBAIDAAAAAAEAAgMRBAUGITESQVFhcZETIjJSgaGx0RQjM0JTYnKCkqKyweEHFRZDY+LwwtJEc8P/xAAaAQEAAwEBAQAAAAAAAAAAAAAAAgMFBAEG/8QALxEAAgEDAgQDBwUBAAAAAAAAAAECAwQRMVESEyFBBaHwFCIjYXGBsTKR0eHxQv/aAAwDAQACEQMRAD8A7JW1MdCYHNlMuDb9hP2VO6voulo2DvVlaEeKHtDsKXUBtOrWKfPPRIdgV/VlP4Vl/KFzh99hSspqJSjDeHt6RpGcIBvQo4EcPaHNvBv/AApEBr0+kFkNzxKYlKeF5AVH+/xfV3HvVzWw8S/Z2EJVQG+a9i6RuCtqmpjojXF98jIXSzJaV/ZweLd7X2CAnrmlOhww5hkcoCcgbpE59ipxXcbndTe5Wtft8Tsc09o+6XEBvivIukbgvf32LpbuVehAWH77F0jcsf3uNzhuatFCA32V5FBmXTGcSbfuCZgUkpxojpw2HS1p6ggJVp06tGQrje7mj7nMo63rDg2ybynYeqM7ktEzvN5xnpQG9SK6iOwOQNDe/Fa0OlODg+ZJBBvJv1KJCAc4UQOaHDAgEdKyVPZ+lzaYZxHGGw4jf2q4QAhC8e8AEkyAmSTcABiSUB6tCsK8gwbnu43Mbe7dm6ZJaru17nkw6OS1mBiYOf7PNGvHYl4HvXfSs2+s/wBjMrX6TxT6/MaaRbRx8nDA1vJJ3CUt5Wk+0dId58tTQ0dcpqnBUjSutUKcdEcbuKktZFkK3jekfvKzFaxvSP3lV7SpGlHCOx6qkt2WArOL6R28rMVlF9I7eVotKkaVBwjsWKctzebWETnu3lStp0Tnu3laDSpmFQcVsWKb3N5tNfz3bypW0t/OdvK0mlStKrcUWqT3NxtKdzjvUzaQ7SVpNKmYVU4otjJm62MdJUoiHStWGVMwqpouTJcs6V6HlYL0KOCWTPLK9y1X1vXEOjsy4hvNzWDlPOgd+Zc+re0UakEh5yWZoTZ5Pvc87dwXRRtpVeui3OO5vYUOmr2/kd6wtnR4UxlGK4ebDAd81zetUdK/USIfJQmt0F5LvlbLtSihaULKlHVZMep4jXno8fQ6PZK0b6SHti5IewgjJBALDqJN4IO8JhmuTVDWng9IZF83kv1sdyt1zvdXWAVnXlFU55WjNfw+4dWniT6r0vXyNCvh4n3mpbTLXg8Sdre0JaXEaIIQhAWFT1jwbsl3Id8p5yZUlK+qOscocE7Eck6Ro2jsQG/WA8U/2XdiUk30weLf7L+wpPQHqYLO+Sd7Z+lqX0xWfHij7TuwICSvPIO2t+oJZTPXXkHe79QSwgBWtWVO2IzLcXC8iQlm2gqqVxU9aMYzIeZXkgyJBB2IDYNnYfOfvb3LE2cbme7cFsGvIPOPwu7l5++wtJ3FAajrN6Iny/lW9Gg5LGtnPJAbPTILR/f4c5AOObAd6skAsV3EnGcNAaBuB7SVoqwr2FKNPnAHdd9hvVegPWtmQBnkN6Z6JVMNgvAc7O4ie4ZkrgyvG1NtCpYiMDhsI0HOEBK2C0GYABwmAFmhCAEmW2ro5XgzDICTomsm9sPsJ2jWnNcmrGkF8aI8+c956Mo5I3SHQu6ypqU+J9jN8RquFNRXf8GLSpGlQtKkaVrMxIsnaVmCpKroJjRWwhdPE80C8lP1BqeFBAyGifPN7j09y5K1eNLp3O63t5VeuiEqjVfFfyIbjrkQN5uVlBszHOIa32nf9ZpwQuKV3J6I0Y2UFq2LcOyjvOiNGwE/cLYZZcZ4hOxoH3KvEKp16j7lytqa7FS2zcPnP+XuUjaghjO7eO5WLnSVRW1o2QC0EFxcbwPNbnd+Nq8jKpN4QlGlTWZdEbQqaHr3rIVVD0HeVQU23DG3Q2l5+Fu839SpaXbqknkCGweyXHeTLqV8bevL5fU5p3ltDpr9EPYq1mg7yshQGaOsrmD7eU5pnlsOow2y6pFWlTfqrxgymQwwG7hocy0a3MMyBrBOxezta0VnX6Cne283jT6ofRRG6OsrIQG6O1ewYzXtD2EOa4BzXNIIcDeCCMQs1xZZoYRhwQ/2aipcZkKG6I+5rAXE6ho1rYSv+oNKLaM1g/qRGg7Ggv7Q1WUocyajuU16nKpynsJNaVm+PFMV+e5rczG5mD/bzNaiEL6RJJYR8fKTk8vUEITNZWyQpDeGjEiHMhrRcYkjIknM2cxdeZHDPCpUjTjxSLKVKVWXBDUWCV0aw1bcLA4Jx48KTdrDyD0SLfd1q3o9SwIYkyDDHutmdpN5U1GoEOGSYcNjC6WUWta3KlhOQvxKybi6hVjw4+hu2ljUoTUuJfNEFd+Qd7n1BLCZ678g73PqCWFnmsCli0VzWtccHCYP2OtRJloVHESjNa7AjcQTIhALS9Y8gggyIvB0KSlUYw3FjsRn0jMQokAzUanCLBccHBpDhouN+wpYWcOKWzySRMEHWDiFigBMlQ+R95yW0yVD5EbXdqAkrjyD/d+oJXTRXPkH+79QSugBCFJDoz3CbWucNIBIQEaFN4DE9G/4XI8Cicx/wu7kB5Q2ziMHrN7QnBK9WQHcMybSL53g5gU0IDTrSgcKyQ5Qvae0dKV3NIJBuIuI0J0VTXlX5TeFbyhyvWGnaOxAUC2qvpxhPni03OGkadq1UIBzhxA4BzTMG8FZKks9SsYZ9oatI6x1q7QAuRUuHkxYjT5r4jdziPsuurndtatMOk8IOTF408weAA5vYek6FoWE0puO5leKQbgpLs/yUjSpGlQgqRpWszEiy7svSxDpLC7B04c9Bdh1gDpXQlydpT7ZmvOGZkPPjGi/124Ze3T+Vl3lJv30bVhWS+G/sXaEIWaawLCLFDRMrIlVsSMHxMlxAa28zz6AvUskZPBk9xc0vecmGATrIGfYkisInCPc+Upm4aBmCZ7TVkxkMMc9rZ8Zzi4AZIwEycJ9iRaRayhD/wAmE72HB/0TXfarh94zLvM/dXYziQlqxiGibjIa1A62FFPJe52yHE+4VZWFMbHc3gS8TuIc0i7MQTgtHmqKyzJdBt4JqRTm4MBd1BaEZkQ+aANhMhpkJk9F66FUtiobYbXRTlkgGQN2/OrU0JjLmNDdgC43eSb6I0I2MIrL1OdVNbaNVVIFHeWxoLgyLwbSS1zYgmIkFxAkZzm0gAkHDlLtNWVlDpEFkeCcpkRoc0/YjMQZgjMQVxf9RbMZbTSYfKbyhLFl5O6c96ff0fyv2mEXZ3xiNnCEH5g5c9wk1xev9O61bXu+v8HVKP6jM8VCdoiFu9jj/wAU3KqtPVpj0V7GibgA9g0ubeG9N46VTbzUKkWyy7g6lGUVscrQgFC+jPkAXTrGUlr6HDDcWZUNw0Oac+0EHpXMVdWWr/waLxvJPkHjmnNEA1Z9I2Bcl3SdSnharqd1jXVGrmWj6HT0LxjwQCDMGRBGBBwIXqwD6or69PiTtb2hLSY6/PifealxACaKmPiGe99RSumapPIN9/6igMq0q/hW3coXtOn1UrkSuOyWhOqpq8q6fjWi8coaRzkBRoQhACZKh8iNru1LaZKh8iNru1AZV2fEO936gllMlfHxJ1lvbP7JbQAmOoD4n3nJcU1Hpj2chxGq4jcUA3oSz++RecNwXhruNzpdDe5AM6EqOrWKfPPUOwK6qWkOdCLnkuk51+eQAMu1AWKgpsUNhuJwkemdwCrY1ox5jCdbjLqCq6XT3xOUbszRcAgNZeoQgN+o/LDY7sTMqOztGvdEPsDXnJ7OtXiAFp1tVbKRCMKJnvDhixwwcNf5C3EL1NxeURlFSXC9DktPq98CIYUQcYZxg4HB41HvGZRNK6VaCom0mHLB7Zlj9B5p9U59+Zc1fDLXFrgWuaS0tOIIuIW7b11Wj8+581c2zoTx2ehI0rZotJdDeHsMnNMwf9zZlqNKlaVa1kqi8dUdKqitGx4YeLjg5vNdo2aFvLn1nKx4KO2fJfJjuk3O6D1TXQViXFLly6aH0VrW5sMvVENKiSaSlR1Im6eue/8ACY61PEKTzEkTqJA6DJKMcpsqup4aRsVjVNHpIb4RBhRS0EMdEYx5ZlSnklwMsBuVdBsbBbcOgNa0dgVgyKtiiwzEdkgyuJmf91hTccFSm5dDUhWWo4eGxA43Tx7dWO5btHs1R3DKLDi6RmbxMgGWa5WLKayGMgmbwADKZEx5uU7C+6Wte0im8WbBlE4NwOMjcdCqeWdEeGPcwbCDGBjbgLgFpx3LyPFiFgdKTmmZZMEPErwCDdjn0KKKZDRmlo1KyMcEJTyVlZAFpBwIIPSmGw7mihwmMGSGNEOWgs4rusE9KUq7pOTDc4YjvV1+nFLL4L55ojh8rD9yr60fhZIUZfEHVCELONIQLZ2a4NxpMIeLcZxGj+m44v8AZJ3HUblVdoewEEEAgggg3gg4ghcztVZ3waIHMvhPJyfUdjwZ6LwdAOiZ2LO54vhy17Hz3iFnwPmw07/L+ijQhC0jIG6xVpMgiixTxSZQnHzSf6Z1HNruziT2uLELp9k63NIowLjN7DwbzpIAId0gg7ZrIvqCj8SP3N7w26cvhS7afwTWhPih7Y7HJeTZWFCEVuSTKRDp45iPuq7+Njnn4fysw2ikTNUfkG7XfUVqfxsc8/D+VZ0Ki8GwMBnKd+0zQE6EIQC1W9XcG7KbyHYeqeb3KvTjHgB7S12B/wBmqp1mxmeekAoCjTJUPkRtd2rWFm/7ny/lWVBonBsDAZ4me1AadoT4oe2OxyXk2VhQhFbkkykQ6eOYj7qu/jY55+H8oCkQrv8AjY55+H8o/jY55+H8oCkQrv8AjY55+H8oNm/7ny/lAUiZqkZKC3XlHrPctE2bOZ4+E96uYEINaGjAADdnQC3W1D4OIZcl3GH3HR9wtJNdY0LhWZOcXtOg9yoYdTRT5stZI+yA0lt1fVrop0Nzu+w0lWdFs+0XxDleqLh3lWzWgCQEgMwzIDGFCDWhrRIC4BZoQgBCEIAXPLbwQ2mTHnQ4bzrdN7J7mNXQXvABJIAAJJNwAGJJXLrQ1oKRSXxG8m5jNbW5+klx2ELvsItzb7YMvxOSVNLvk02lStKgBUrStdmJFkwXUKFGy4TH85jHbwCuWgrqdEg5ENjOa1rdwAWZfaRNjw7WX2K+0TiIDpYuyYY1F7gwHoyp9CUqSAIzmt5LZEDRljKA6AU61tCnDnzSyJcCSQxwc4ADEyBSZWkHJDosMhw4rpi8OhuAyHgi4gXjYAVRbP8A5LryP/XruZsvMhibt6vKDVwZe+93TxdN+nWk6iViA9rn3gEE9BxTj4RO8b1ZcQccIotJRnl7HtJocMtIaA03caU88+lV3gDhfwkjfhPPruW26KoIkVVQ4kdM4xfXBiyOAMiZLm3EnG+8FUVdUyIyESXtnMNEhIkHPjcccNC3qYJkPaZOF2pzZzLD9jmSnaGlOLwHEYTyRgyeaec612UYLOTlqyeMGrSK0LmOY8kzkQcTMEXdSff0vgSomXz3xHbjkf8ABctk6I9sOGJueWsaNJJkOi9d1s/VogQIcJuDGtbPTIYnWceleXslGHCu5baRbll9i0QhCyTUBVlpaGItEitOZjnt1OYMpp3hWaXbaV02FAdBBnEitLA3O1jrnPOi6YGs6iraMZOolHXJRcyjGlJy0wznCEIX0p8cCav08pUo8SHmdDD+ljgP/p1JVTP+n0CdJe7M2EWna57SPoK57rHKlk67LPPhjf15HQkIWOUvnT60yQsOEXhjal7g8ySIURj6lj4Tq604WecSJ0LX8L1da8NM1da94WOJGyhahp/q9f4WBrL1ev8AC94JHnHE3kKvNber1/hYGufU+b8L3ly2PObDcs0KpNeep834WJtAeZ834XvJnsR50Ny4QqM2jPox8X4WBtMfRj4j3L3kT2PPaKe5foS6bUO9GN57lg61T+Y3eV77PU2PPaae4yoSs61kTmM+bvUTrXRszYe53/ZSVrUIO7pobkJMda6Pohj3XfdygiWqpBwcBsa37zUlZ1HsQd9TW49IXOotoKQcYrujJb9IC0Y9KiP5b3u9pzndpVisZd2VS8RitIv1+50ik1rBh+UisbqLhPdiqWnW7gtuhNdFN+bIb0l1+4FI5aoyF0wsaa/U8nHU8Sqv9KS8/X7G9XNoo1Jue7JZjwTbm3YE53HDG67AKraVm4KNd8YqKxFGTOcpS4pPLJWlStKgaVt0ChPjPEOEMpx3AZ3OOYa/uvJYSyycct4Ra2Xq4xqQ3mslEd0Hit6SNwK6KtCpqpbR4QhtvOLn852nUNAW6XLBuKvMnlaH09pQ5MMPV6mSSa7sU8PdEokZ0Nj+Ey6I7jQSX8p0M8qESZEgTab+LeSnExFFEpAzqqE3B5RfUgprDONviFjix4LXNMi04gragV3FYJNeQBcBcQNgKcbTVHBpAmeK8cmI3EajzhqPUuc1nVceATMcI3nw797MR1jWtmncQqr3vMwp28qUujGqpq+c93BxCDcSCbnOMxdoN01ZRaSuXwa9a14Lp8UgkYG4zzpijWphFuUIjZHWFCpGKeUdNJSawy1rGtcljnYywvxnK86Lz1JJp1OJJc43m8k/7q6luRKTHpTsijwyWGQL3cRp952bZenCy9iocN4j0lwjRRItbLxcIjDJaeURpOi4Be82NNZZ7wcTwZ/pxY5zSKXSGyeR4pjsYbTi8jM4i6WIG0gdLaJLTgRxK5bLYqyqtR1JcTNKlBQWESparS3MKC90JrHvewlpwa2YzTN/TJMQckS3tU5MQUho4sSTX6ntFx6Wj5dattYQnPhmc99UqU6XFT+/0Nen28pD7oYbBHq8Z3xOu+VL0SIXOLnEucby4kkk6STisULchThD9KwfM1K1Sq8zeQQhCsKgXRLCVYYdHMVwk6MQ4f8ArAkzfNzveSzZazRpL8t4IgtN59KR/TGrSejHDpQErgsu+rrHLX3Nvwy2eedL7fyBWJWa8IWUbpGVgVMWLEw17kjghKxIU5grEwNakmiOGa5CwIW0aMdKx8EOlSUkR4WapCicFveBHSFiaAdIUlNEHBlc4KJwVmasOkblgapPOG5TVSO5B05bFU4KJwVwamPOG5YGojzhuPepqrHcrdGexSuChcFfGz5543flYGzZ54+H8qarQ3IOhPYoXBRuCYTZg+kHw/5LE2VPpPl/yU1Xp7kHb1NvwLhCicEzGyX935P8libH/wB35P8AJSVxT3/JB2tXb8Cu4LBwTSbGf3fk/wAkfwoel+T/ACUvaaW/5IO0q7eaFJwUbgnD+ED0p+Ed6DYZvpXfCF77XS3IOyrbeaEtwUbgnf8AgjPSu3NXn8Bh+lfub3KSvKW5B2FbbzQikKN3426l0KBYKADN7oj9RIaPlAPWrig1LAg+ShtacMqU3dLjed6jK/prRNiPhdWX6ml5+v3EOp7HR40nPHAs5zxxiPVZjvl0p8quqIdHZkQhLS43uedLj/oW6hZ9a5nV102Na3s6dDqur3Z4QsS1ZoXMdhC6GoYlFmtxYvMgh4UdOobWi+85hnKXKdUpieqNA704uo0zM3leeBalZGXCUTpcRziL+n8N54wnrxUjP02gjBq6NDoYBnJSGjhTdVkFbIQaPZYwjNhMtBvHWmCrqODxXDJd1HYVdPokxJQGhKLnnUnGio6E0KhSWw2EijOMpO36VPJVF6RgGrXrKrmx4T4L8HCU+acQ4awZFbaF6m08oSipLD0ON0qiuhvdDiCTmEtcNekaiJEaiol0m0lkxSXNiMcIcQDJJImHtzTExeNOvZLRon6dwxfFivfqaAxp7T1hbcb2nwpyfXY+an4bWU3GK6b5X++QisaSQ1oJJuDQCSdQAvKbKhsK5xD6VxG4iCDxne0RyRqF+xOFX1PBgCUGG1mYuxcdrjeekrcXJWvnLpDp8+53W/hcYviqvPy7f2YQoTWtDWgNaAAGgSAAwACzQhZxsAhCEAIQhACEIQAhCEAIQhACEIQAhCEAIQhACEIQAhCEAIQhACEIQAhCEAIQhACEIQAhCEALyS9QgPMleyQhAEl5JeoQHkkZK9QgPMleoQgBCEIAQhCAEIQgBCE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data:image/jpeg;base64,/9j/4AAQSkZJRgABAQAAAQABAAD/2wCEAAkGBhMSEBUQEBQVEhQVFhAQFRAVFxIVFRAUFBQVFBQQFhQXHCYeFxojGhQUHy8gJScpLCwsFR4xNTAqNSYrLCkBCQoKDgwOGg8PGiwkHyQuLCwuKiksLCwtMC8sLCwsLywsLCwpLCo1LS4pLCwsLCwsLCwsKS8sKSwvLCwpMC0sLP/AABEIAH4BjgMBIgACEQEDEQH/xAAbAAACAgMBAAAAAAAAAAAAAAAABgMFAgQHAf/EAEQQAAECAgUGCA0DBAIDAAAAAAEAAgMRBAUGITESQVFhcZETIjJSgaGx0RQjM0JTYnKCkqKyweEHFRZDY+LwwtJEc8P/xAAaAQEAAwEBAQAAAAAAAAAAAAAAAgMFBAEG/8QALxEAAgEDAgQDBwUBAAAAAAAAAAECAwQRMVESEyFBBaHwFCIjYXGBsTKR0eHxQv/aAAwDAQACEQMRAD8A7JW1MdCYHNlMuDb9hP2VO6voulo2DvVlaEeKHtDsKXUBtOrWKfPPRIdgV/VlP4Vl/KFzh99hSspqJSjDeHt6RpGcIBvQo4EcPaHNvBv/AApEBr0+kFkNzxKYlKeF5AVH+/xfV3HvVzWw8S/Z2EJVQG+a9i6RuCtqmpjojXF98jIXSzJaV/ZweLd7X2CAnrmlOhww5hkcoCcgbpE59ipxXcbndTe5Wtft8Tsc09o+6XEBvivIukbgvf32LpbuVehAWH77F0jcsf3uNzhuatFCA32V5FBmXTGcSbfuCZgUkpxojpw2HS1p6ggJVp06tGQrje7mj7nMo63rDg2ybynYeqM7ktEzvN5xnpQG9SK6iOwOQNDe/Fa0OlODg+ZJBBvJv1KJCAc4UQOaHDAgEdKyVPZ+lzaYZxHGGw4jf2q4QAhC8e8AEkyAmSTcABiSUB6tCsK8gwbnu43Mbe7dm6ZJaru17nkw6OS1mBiYOf7PNGvHYl4HvXfSs2+s/wBjMrX6TxT6/MaaRbRx8nDA1vJJ3CUt5Wk+0dId58tTQ0dcpqnBUjSutUKcdEcbuKktZFkK3jekfvKzFaxvSP3lV7SpGlHCOx6qkt2WArOL6R28rMVlF9I7eVotKkaVBwjsWKctzebWETnu3lStp0Tnu3laDSpmFQcVsWKb3N5tNfz3bypW0t/OdvK0mlStKrcUWqT3NxtKdzjvUzaQ7SVpNKmYVU4otjJm62MdJUoiHStWGVMwqpouTJcs6V6HlYL0KOCWTPLK9y1X1vXEOjsy4hvNzWDlPOgd+Zc+re0UakEh5yWZoTZ5Pvc87dwXRRtpVeui3OO5vYUOmr2/kd6wtnR4UxlGK4ebDAd81zetUdK/USIfJQmt0F5LvlbLtSihaULKlHVZMep4jXno8fQ6PZK0b6SHti5IewgjJBALDqJN4IO8JhmuTVDWng9IZF83kv1sdyt1zvdXWAVnXlFU55WjNfw+4dWniT6r0vXyNCvh4n3mpbTLXg8Sdre0JaXEaIIQhAWFT1jwbsl3Id8p5yZUlK+qOscocE7Eck6Ro2jsQG/WA8U/2XdiUk30weLf7L+wpPQHqYLO+Sd7Z+lqX0xWfHij7TuwICSvPIO2t+oJZTPXXkHe79QSwgBWtWVO2IzLcXC8iQlm2gqqVxU9aMYzIeZXkgyJBB2IDYNnYfOfvb3LE2cbme7cFsGvIPOPwu7l5++wtJ3FAajrN6Iny/lW9Gg5LGtnPJAbPTILR/f4c5AOObAd6skAsV3EnGcNAaBuB7SVoqwr2FKNPnAHdd9hvVegPWtmQBnkN6Z6JVMNgvAc7O4ie4ZkrgyvG1NtCpYiMDhsI0HOEBK2C0GYABwmAFmhCAEmW2ro5XgzDICTomsm9sPsJ2jWnNcmrGkF8aI8+c956Mo5I3SHQu6ypqU+J9jN8RquFNRXf8GLSpGlQtKkaVrMxIsnaVmCpKroJjRWwhdPE80C8lP1BqeFBAyGifPN7j09y5K1eNLp3O63t5VeuiEqjVfFfyIbjrkQN5uVlBszHOIa32nf9ZpwQuKV3J6I0Y2UFq2LcOyjvOiNGwE/cLYZZcZ4hOxoH3KvEKp16j7lytqa7FS2zcPnP+XuUjaghjO7eO5WLnSVRW1o2QC0EFxcbwPNbnd+Nq8jKpN4QlGlTWZdEbQqaHr3rIVVD0HeVQU23DG3Q2l5+Fu839SpaXbqknkCGweyXHeTLqV8bevL5fU5p3ltDpr9EPYq1mg7yshQGaOsrmD7eU5pnlsOow2y6pFWlTfqrxgymQwwG7hocy0a3MMyBrBOxezta0VnX6Cne283jT6ofRRG6OsrIQG6O1ewYzXtD2EOa4BzXNIIcDeCCMQs1xZZoYRhwQ/2aipcZkKG6I+5rAXE6ho1rYSv+oNKLaM1g/qRGg7Ggv7Q1WUocyajuU16nKpynsJNaVm+PFMV+e5rczG5mD/bzNaiEL6RJJYR8fKTk8vUEITNZWyQpDeGjEiHMhrRcYkjIknM2cxdeZHDPCpUjTjxSLKVKVWXBDUWCV0aw1bcLA4Jx48KTdrDyD0SLfd1q3o9SwIYkyDDHutmdpN5U1GoEOGSYcNjC6WUWta3KlhOQvxKybi6hVjw4+hu2ljUoTUuJfNEFd+Qd7n1BLCZ678g73PqCWFnmsCli0VzWtccHCYP2OtRJloVHESjNa7AjcQTIhALS9Y8gggyIvB0KSlUYw3FjsRn0jMQokAzUanCLBccHBpDhouN+wpYWcOKWzySRMEHWDiFigBMlQ+R95yW0yVD5EbXdqAkrjyD/d+oJXTRXPkH+79QSugBCFJDoz3CbWucNIBIQEaFN4DE9G/4XI8Cicx/wu7kB5Q2ziMHrN7QnBK9WQHcMybSL53g5gU0IDTrSgcKyQ5Qvae0dKV3NIJBuIuI0J0VTXlX5TeFbyhyvWGnaOxAUC2qvpxhPni03OGkadq1UIBzhxA4BzTMG8FZKks9SsYZ9oatI6x1q7QAuRUuHkxYjT5r4jdziPsuurndtatMOk8IOTF408weAA5vYek6FoWE0puO5leKQbgpLs/yUjSpGlQgqRpWszEiy7svSxDpLC7B04c9Bdh1gDpXQlydpT7ZmvOGZkPPjGi/124Ze3T+Vl3lJv30bVhWS+G/sXaEIWaawLCLFDRMrIlVsSMHxMlxAa28zz6AvUskZPBk9xc0vecmGATrIGfYkisInCPc+Upm4aBmCZ7TVkxkMMc9rZ8Zzi4AZIwEycJ9iRaRayhD/wAmE72HB/0TXfarh94zLvM/dXYziQlqxiGibjIa1A62FFPJe52yHE+4VZWFMbHc3gS8TuIc0i7MQTgtHmqKyzJdBt4JqRTm4MBd1BaEZkQ+aANhMhpkJk9F66FUtiobYbXRTlkgGQN2/OrU0JjLmNDdgC43eSb6I0I2MIrL1OdVNbaNVVIFHeWxoLgyLwbSS1zYgmIkFxAkZzm0gAkHDlLtNWVlDpEFkeCcpkRoc0/YjMQZgjMQVxf9RbMZbTSYfKbyhLFl5O6c96ff0fyv2mEXZ3xiNnCEH5g5c9wk1xev9O61bXu+v8HVKP6jM8VCdoiFu9jj/wAU3KqtPVpj0V7GibgA9g0ubeG9N46VTbzUKkWyy7g6lGUVscrQgFC+jPkAXTrGUlr6HDDcWZUNw0Oac+0EHpXMVdWWr/waLxvJPkHjmnNEA1Z9I2Bcl3SdSnharqd1jXVGrmWj6HT0LxjwQCDMGRBGBBwIXqwD6or69PiTtb2hLSY6/PifealxACaKmPiGe99RSumapPIN9/6igMq0q/hW3coXtOn1UrkSuOyWhOqpq8q6fjWi8coaRzkBRoQhACZKh8iNru1LaZKh8iNru1AZV2fEO936gllMlfHxJ1lvbP7JbQAmOoD4n3nJcU1Hpj2chxGq4jcUA3oSz++RecNwXhruNzpdDe5AM6EqOrWKfPPUOwK6qWkOdCLnkuk51+eQAMu1AWKgpsUNhuJwkemdwCrY1ox5jCdbjLqCq6XT3xOUbszRcAgNZeoQgN+o/LDY7sTMqOztGvdEPsDXnJ7OtXiAFp1tVbKRCMKJnvDhixwwcNf5C3EL1NxeURlFSXC9DktPq98CIYUQcYZxg4HB41HvGZRNK6VaCom0mHLB7Zlj9B5p9U59+Zc1fDLXFrgWuaS0tOIIuIW7b11Wj8+581c2zoTx2ehI0rZotJdDeHsMnNMwf9zZlqNKlaVa1kqi8dUdKqitGx4YeLjg5vNdo2aFvLn1nKx4KO2fJfJjuk3O6D1TXQViXFLly6aH0VrW5sMvVENKiSaSlR1Im6eue/8ACY61PEKTzEkTqJA6DJKMcpsqup4aRsVjVNHpIb4RBhRS0EMdEYx5ZlSnklwMsBuVdBsbBbcOgNa0dgVgyKtiiwzEdkgyuJmf91hTccFSm5dDUhWWo4eGxA43Tx7dWO5btHs1R3DKLDi6RmbxMgGWa5WLKayGMgmbwADKZEx5uU7C+6Wte0im8WbBlE4NwOMjcdCqeWdEeGPcwbCDGBjbgLgFpx3LyPFiFgdKTmmZZMEPErwCDdjn0KKKZDRmlo1KyMcEJTyVlZAFpBwIIPSmGw7mihwmMGSGNEOWgs4rusE9KUq7pOTDc4YjvV1+nFLL4L55ojh8rD9yr60fhZIUZfEHVCELONIQLZ2a4NxpMIeLcZxGj+m44v8AZJ3HUblVdoewEEEAgggg3gg4ghcztVZ3waIHMvhPJyfUdjwZ6LwdAOiZ2LO54vhy17Hz3iFnwPmw07/L+ijQhC0jIG6xVpMgiixTxSZQnHzSf6Z1HNruziT2uLELp9k63NIowLjN7DwbzpIAId0gg7ZrIvqCj8SP3N7w26cvhS7afwTWhPih7Y7HJeTZWFCEVuSTKRDp45iPuq7+Njnn4fysw2ikTNUfkG7XfUVqfxsc8/D+VZ0Ki8GwMBnKd+0zQE6EIQC1W9XcG7KbyHYeqeb3KvTjHgB7S12B/wBmqp1mxmeekAoCjTJUPkRtd2rWFm/7ny/lWVBonBsDAZ4me1AadoT4oe2OxyXk2VhQhFbkkykQ6eOYj7qu/jY55+H8oCkQrv8AjY55+H8o/jY55+H8oCkQrv8AjY55+H8oNm/7ny/lAUiZqkZKC3XlHrPctE2bOZ4+E96uYEINaGjAADdnQC3W1D4OIZcl3GH3HR9wtJNdY0LhWZOcXtOg9yoYdTRT5stZI+yA0lt1fVrop0Nzu+w0lWdFs+0XxDleqLh3lWzWgCQEgMwzIDGFCDWhrRIC4BZoQgBCEIAXPLbwQ2mTHnQ4bzrdN7J7mNXQXvABJIAAJJNwAGJJXLrQ1oKRSXxG8m5jNbW5+klx2ELvsItzb7YMvxOSVNLvk02lStKgBUrStdmJFkwXUKFGy4TH85jHbwCuWgrqdEg5ENjOa1rdwAWZfaRNjw7WX2K+0TiIDpYuyYY1F7gwHoyp9CUqSAIzmt5LZEDRljKA6AU61tCnDnzSyJcCSQxwc4ADEyBSZWkHJDosMhw4rpi8OhuAyHgi4gXjYAVRbP8A5LryP/XruZsvMhibt6vKDVwZe+93TxdN+nWk6iViA9rn3gEE9BxTj4RO8b1ZcQccIotJRnl7HtJocMtIaA03caU88+lV3gDhfwkjfhPPruW26KoIkVVQ4kdM4xfXBiyOAMiZLm3EnG+8FUVdUyIyESXtnMNEhIkHPjcccNC3qYJkPaZOF2pzZzLD9jmSnaGlOLwHEYTyRgyeaec612UYLOTlqyeMGrSK0LmOY8kzkQcTMEXdSff0vgSomXz3xHbjkf8ABctk6I9sOGJueWsaNJJkOi9d1s/VogQIcJuDGtbPTIYnWceleXslGHCu5baRbll9i0QhCyTUBVlpaGItEitOZjnt1OYMpp3hWaXbaV02FAdBBnEitLA3O1jrnPOi6YGs6iraMZOolHXJRcyjGlJy0wznCEIX0p8cCav08pUo8SHmdDD+ljgP/p1JVTP+n0CdJe7M2EWna57SPoK57rHKlk67LPPhjf15HQkIWOUvnT60yQsOEXhjal7g8ySIURj6lj4Tq604WecSJ0LX8L1da8NM1da94WOJGyhahp/q9f4WBrL1ev8AC94JHnHE3kKvNber1/hYGufU+b8L3ly2PObDcs0KpNeep834WJtAeZ834XvJnsR50Ny4QqM2jPox8X4WBtMfRj4j3L3kT2PPaKe5foS6bUO9GN57lg61T+Y3eV77PU2PPaae4yoSs61kTmM+bvUTrXRszYe53/ZSVrUIO7pobkJMda6Pohj3XfdygiWqpBwcBsa37zUlZ1HsQd9TW49IXOotoKQcYrujJb9IC0Y9KiP5b3u9pzndpVisZd2VS8RitIv1+50ik1rBh+UisbqLhPdiqWnW7gtuhNdFN+bIb0l1+4FI5aoyF0wsaa/U8nHU8Sqv9KS8/X7G9XNoo1Jue7JZjwTbm3YE53HDG67AKraVm4KNd8YqKxFGTOcpS4pPLJWlStKgaVt0ChPjPEOEMpx3AZ3OOYa/uvJYSyycct4Ra2Xq4xqQ3mslEd0Hit6SNwK6KtCpqpbR4QhtvOLn852nUNAW6XLBuKvMnlaH09pQ5MMPV6mSSa7sU8PdEokZ0Nj+Ey6I7jQSX8p0M8qESZEgTab+LeSnExFFEpAzqqE3B5RfUgprDONviFjix4LXNMi04gragV3FYJNeQBcBcQNgKcbTVHBpAmeK8cmI3EajzhqPUuc1nVceATMcI3nw797MR1jWtmncQqr3vMwp28qUujGqpq+c93BxCDcSCbnOMxdoN01ZRaSuXwa9a14Lp8UgkYG4zzpijWphFuUIjZHWFCpGKeUdNJSawy1rGtcljnYywvxnK86Lz1JJp1OJJc43m8k/7q6luRKTHpTsijwyWGQL3cRp952bZenCy9iocN4j0lwjRRItbLxcIjDJaeURpOi4Be82NNZZ7wcTwZ/pxY5zSKXSGyeR4pjsYbTi8jM4i6WIG0gdLaJLTgRxK5bLYqyqtR1JcTNKlBQWESparS3MKC90JrHvewlpwa2YzTN/TJMQckS3tU5MQUho4sSTX6ntFx6Wj5dattYQnPhmc99UqU6XFT+/0Nen28pD7oYbBHq8Z3xOu+VL0SIXOLnEucby4kkk6STisULchThD9KwfM1K1Sq8zeQQhCsKgXRLCVYYdHMVwk6MQ4f8ArAkzfNzveSzZazRpL8t4IgtN59KR/TGrSejHDpQErgsu+rrHLX3Nvwy2eedL7fyBWJWa8IWUbpGVgVMWLEw17kjghKxIU5grEwNakmiOGa5CwIW0aMdKx8EOlSUkR4WapCicFveBHSFiaAdIUlNEHBlc4KJwVmasOkblgapPOG5TVSO5B05bFU4KJwVwamPOG5YGojzhuPepqrHcrdGexSuChcFfGz5543flYGzZ54+H8qarQ3IOhPYoXBRuCYTZg+kHw/5LE2VPpPl/yU1Xp7kHb1NvwLhCicEzGyX935P8libH/wB35P8AJSVxT3/JB2tXb8Cu4LBwTSbGf3fk/wAkfwoel+T/ACUvaaW/5IO0q7eaFJwUbgnD+ED0p+Ed6DYZvpXfCF77XS3IOyrbeaEtwUbgnf8AgjPSu3NXn8Bh+lfub3KSvKW5B2FbbzQikKN3426l0KBYKADN7oj9RIaPlAPWrig1LAg+ShtacMqU3dLjed6jK/prRNiPhdWX6ml5+v3EOp7HR40nPHAs5zxxiPVZjvl0p8quqIdHZkQhLS43uedLj/oW6hZ9a5nV102Na3s6dDqur3Z4QsS1ZoXMdhC6GoYlFmtxYvMgh4UdOobWi+85hnKXKdUpieqNA704uo0zM3leeBalZGXCUTpcRziL+n8N54wnrxUjP02gjBq6NDoYBnJSGjhTdVkFbIQaPZYwjNhMtBvHWmCrqODxXDJd1HYVdPokxJQGhKLnnUnGio6E0KhSWw2EijOMpO36VPJVF6RgGrXrKrmx4T4L8HCU+acQ4awZFbaF6m08oSipLD0ON0qiuhvdDiCTmEtcNekaiJEaiol0m0lkxSXNiMcIcQDJJImHtzTExeNOvZLRon6dwxfFivfqaAxp7T1hbcb2nwpyfXY+an4bWU3GK6b5X++QisaSQ1oJJuDQCSdQAvKbKhsK5xD6VxG4iCDxne0RyRqF+xOFX1PBgCUGG1mYuxcdrjeekrcXJWvnLpDp8+53W/hcYviqvPy7f2YQoTWtDWgNaAAGgSAAwACzQhZxsAhCEAIQhACEIQAhCEAIQhACEIQAhCEAIQhACEIQAhCEAIQhACEIQAhCEAIQhACEIQAhCEALyS9QgPMleyQhAEl5JeoQHkkZK9QgPMleoQgBCEIAQhCAEIQgBCE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8" descr="data:image/jpeg;base64,/9j/4AAQSkZJRgABAQAAAQABAAD/2wCEAAkGBhMSEBUQEBQVEhQVFhAQFRAVFxIVFRAUFBQVFBQQFhQXHCYeFxojGhQUHy8gJScpLCwsFR4xNTAqNSYrLCkBCQoKDgwOGg8PGiwkHyQuLCwuKiksLCwtMC8sLCwsLywsLCwpLCo1LS4pLCwsLCwsLCwsKS8sKSwvLCwpMC0sLP/AABEIAH4BjgMBIgACEQEDEQH/xAAbAAACAgMBAAAAAAAAAAAAAAAABgMFAgQHAf/EAEQQAAECAgUGCA0DBAIDAAAAAAEAAgMRBAUGITESQVFhcZETIjJSgaGx0RQjM0JTYnKCkqKyweEHFRZDY+LwwtJEc8P/xAAaAQEAAwEBAQAAAAAAAAAAAAAAAgMFBAEG/8QALxEAAgEDAgQDBwUBAAAAAAAAAAECAwQRMVESEyFBBaHwFCIjYXGBsTKR0eHxQv/aAAwDAQACEQMRAD8A7JW1MdCYHNlMuDb9hP2VO6voulo2DvVlaEeKHtDsKXUBtOrWKfPPRIdgV/VlP4Vl/KFzh99hSspqJSjDeHt6RpGcIBvQo4EcPaHNvBv/AApEBr0+kFkNzxKYlKeF5AVH+/xfV3HvVzWw8S/Z2EJVQG+a9i6RuCtqmpjojXF98jIXSzJaV/ZweLd7X2CAnrmlOhww5hkcoCcgbpE59ipxXcbndTe5Wtft8Tsc09o+6XEBvivIukbgvf32LpbuVehAWH77F0jcsf3uNzhuatFCA32V5FBmXTGcSbfuCZgUkpxojpw2HS1p6ggJVp06tGQrje7mj7nMo63rDg2ybynYeqM7ktEzvN5xnpQG9SK6iOwOQNDe/Fa0OlODg+ZJBBvJv1KJCAc4UQOaHDAgEdKyVPZ+lzaYZxHGGw4jf2q4QAhC8e8AEkyAmSTcABiSUB6tCsK8gwbnu43Mbe7dm6ZJaru17nkw6OS1mBiYOf7PNGvHYl4HvXfSs2+s/wBjMrX6TxT6/MaaRbRx8nDA1vJJ3CUt5Wk+0dId58tTQ0dcpqnBUjSutUKcdEcbuKktZFkK3jekfvKzFaxvSP3lV7SpGlHCOx6qkt2WArOL6R28rMVlF9I7eVotKkaVBwjsWKctzebWETnu3lStp0Tnu3laDSpmFQcVsWKb3N5tNfz3bypW0t/OdvK0mlStKrcUWqT3NxtKdzjvUzaQ7SVpNKmYVU4otjJm62MdJUoiHStWGVMwqpouTJcs6V6HlYL0KOCWTPLK9y1X1vXEOjsy4hvNzWDlPOgd+Zc+re0UakEh5yWZoTZ5Pvc87dwXRRtpVeui3OO5vYUOmr2/kd6wtnR4UxlGK4ebDAd81zetUdK/USIfJQmt0F5LvlbLtSihaULKlHVZMep4jXno8fQ6PZK0b6SHti5IewgjJBALDqJN4IO8JhmuTVDWng9IZF83kv1sdyt1zvdXWAVnXlFU55WjNfw+4dWniT6r0vXyNCvh4n3mpbTLXg8Sdre0JaXEaIIQhAWFT1jwbsl3Id8p5yZUlK+qOscocE7Eck6Ro2jsQG/WA8U/2XdiUk30weLf7L+wpPQHqYLO+Sd7Z+lqX0xWfHij7TuwICSvPIO2t+oJZTPXXkHe79QSwgBWtWVO2IzLcXC8iQlm2gqqVxU9aMYzIeZXkgyJBB2IDYNnYfOfvb3LE2cbme7cFsGvIPOPwu7l5++wtJ3FAajrN6Iny/lW9Gg5LGtnPJAbPTILR/f4c5AOObAd6skAsV3EnGcNAaBuB7SVoqwr2FKNPnAHdd9hvVegPWtmQBnkN6Z6JVMNgvAc7O4ie4ZkrgyvG1NtCpYiMDhsI0HOEBK2C0GYABwmAFmhCAEmW2ro5XgzDICTomsm9sPsJ2jWnNcmrGkF8aI8+c956Mo5I3SHQu6ypqU+J9jN8RquFNRXf8GLSpGlQtKkaVrMxIsnaVmCpKroJjRWwhdPE80C8lP1BqeFBAyGifPN7j09y5K1eNLp3O63t5VeuiEqjVfFfyIbjrkQN5uVlBszHOIa32nf9ZpwQuKV3J6I0Y2UFq2LcOyjvOiNGwE/cLYZZcZ4hOxoH3KvEKp16j7lytqa7FS2zcPnP+XuUjaghjO7eO5WLnSVRW1o2QC0EFxcbwPNbnd+Nq8jKpN4QlGlTWZdEbQqaHr3rIVVD0HeVQU23DG3Q2l5+Fu839SpaXbqknkCGweyXHeTLqV8bevL5fU5p3ltDpr9EPYq1mg7yshQGaOsrmD7eU5pnlsOow2y6pFWlTfqrxgymQwwG7hocy0a3MMyBrBOxezta0VnX6Cne283jT6ofRRG6OsrIQG6O1ewYzXtD2EOa4BzXNIIcDeCCMQs1xZZoYRhwQ/2aipcZkKG6I+5rAXE6ho1rYSv+oNKLaM1g/qRGg7Ggv7Q1WUocyajuU16nKpynsJNaVm+PFMV+e5rczG5mD/bzNaiEL6RJJYR8fKTk8vUEITNZWyQpDeGjEiHMhrRcYkjIknM2cxdeZHDPCpUjTjxSLKVKVWXBDUWCV0aw1bcLA4Jx48KTdrDyD0SLfd1q3o9SwIYkyDDHutmdpN5U1GoEOGSYcNjC6WUWta3KlhOQvxKybi6hVjw4+hu2ljUoTUuJfNEFd+Qd7n1BLCZ678g73PqCWFnmsCli0VzWtccHCYP2OtRJloVHESjNa7AjcQTIhALS9Y8gggyIvB0KSlUYw3FjsRn0jMQokAzUanCLBccHBpDhouN+wpYWcOKWzySRMEHWDiFigBMlQ+R95yW0yVD5EbXdqAkrjyD/d+oJXTRXPkH+79QSugBCFJDoz3CbWucNIBIQEaFN4DE9G/4XI8Cicx/wu7kB5Q2ziMHrN7QnBK9WQHcMybSL53g5gU0IDTrSgcKyQ5Qvae0dKV3NIJBuIuI0J0VTXlX5TeFbyhyvWGnaOxAUC2qvpxhPni03OGkadq1UIBzhxA4BzTMG8FZKks9SsYZ9oatI6x1q7QAuRUuHkxYjT5r4jdziPsuurndtatMOk8IOTF408weAA5vYek6FoWE0puO5leKQbgpLs/yUjSpGlQgqRpWszEiy7svSxDpLC7B04c9Bdh1gDpXQlydpT7ZmvOGZkPPjGi/124Ze3T+Vl3lJv30bVhWS+G/sXaEIWaawLCLFDRMrIlVsSMHxMlxAa28zz6AvUskZPBk9xc0vecmGATrIGfYkisInCPc+Upm4aBmCZ7TVkxkMMc9rZ8Zzi4AZIwEycJ9iRaRayhD/wAmE72HB/0TXfarh94zLvM/dXYziQlqxiGibjIa1A62FFPJe52yHE+4VZWFMbHc3gS8TuIc0i7MQTgtHmqKyzJdBt4JqRTm4MBd1BaEZkQ+aANhMhpkJk9F66FUtiobYbXRTlkgGQN2/OrU0JjLmNDdgC43eSb6I0I2MIrL1OdVNbaNVVIFHeWxoLgyLwbSS1zYgmIkFxAkZzm0gAkHDlLtNWVlDpEFkeCcpkRoc0/YjMQZgjMQVxf9RbMZbTSYfKbyhLFl5O6c96ff0fyv2mEXZ3xiNnCEH5g5c9wk1xev9O61bXu+v8HVKP6jM8VCdoiFu9jj/wAU3KqtPVpj0V7GibgA9g0ubeG9N46VTbzUKkWyy7g6lGUVscrQgFC+jPkAXTrGUlr6HDDcWZUNw0Oac+0EHpXMVdWWr/waLxvJPkHjmnNEA1Z9I2Bcl3SdSnharqd1jXVGrmWj6HT0LxjwQCDMGRBGBBwIXqwD6or69PiTtb2hLSY6/PifealxACaKmPiGe99RSumapPIN9/6igMq0q/hW3coXtOn1UrkSuOyWhOqpq8q6fjWi8coaRzkBRoQhACZKh8iNru1LaZKh8iNru1AZV2fEO936gllMlfHxJ1lvbP7JbQAmOoD4n3nJcU1Hpj2chxGq4jcUA3oSz++RecNwXhruNzpdDe5AM6EqOrWKfPPUOwK6qWkOdCLnkuk51+eQAMu1AWKgpsUNhuJwkemdwCrY1ox5jCdbjLqCq6XT3xOUbszRcAgNZeoQgN+o/LDY7sTMqOztGvdEPsDXnJ7OtXiAFp1tVbKRCMKJnvDhixwwcNf5C3EL1NxeURlFSXC9DktPq98CIYUQcYZxg4HB41HvGZRNK6VaCom0mHLB7Zlj9B5p9U59+Zc1fDLXFrgWuaS0tOIIuIW7b11Wj8+581c2zoTx2ehI0rZotJdDeHsMnNMwf9zZlqNKlaVa1kqi8dUdKqitGx4YeLjg5vNdo2aFvLn1nKx4KO2fJfJjuk3O6D1TXQViXFLly6aH0VrW5sMvVENKiSaSlR1Im6eue/8ACY61PEKTzEkTqJA6DJKMcpsqup4aRsVjVNHpIb4RBhRS0EMdEYx5ZlSnklwMsBuVdBsbBbcOgNa0dgVgyKtiiwzEdkgyuJmf91hTccFSm5dDUhWWo4eGxA43Tx7dWO5btHs1R3DKLDi6RmbxMgGWa5WLKayGMgmbwADKZEx5uU7C+6Wte0im8WbBlE4NwOMjcdCqeWdEeGPcwbCDGBjbgLgFpx3LyPFiFgdKTmmZZMEPErwCDdjn0KKKZDRmlo1KyMcEJTyVlZAFpBwIIPSmGw7mihwmMGSGNEOWgs4rusE9KUq7pOTDc4YjvV1+nFLL4L55ojh8rD9yr60fhZIUZfEHVCELONIQLZ2a4NxpMIeLcZxGj+m44v8AZJ3HUblVdoewEEEAgggg3gg4ghcztVZ3waIHMvhPJyfUdjwZ6LwdAOiZ2LO54vhy17Hz3iFnwPmw07/L+ijQhC0jIG6xVpMgiixTxSZQnHzSf6Z1HNruziT2uLELp9k63NIowLjN7DwbzpIAId0gg7ZrIvqCj8SP3N7w26cvhS7afwTWhPih7Y7HJeTZWFCEVuSTKRDp45iPuq7+Njnn4fysw2ikTNUfkG7XfUVqfxsc8/D+VZ0Ki8GwMBnKd+0zQE6EIQC1W9XcG7KbyHYeqeb3KvTjHgB7S12B/wBmqp1mxmeekAoCjTJUPkRtd2rWFm/7ny/lWVBonBsDAZ4me1AadoT4oe2OxyXk2VhQhFbkkykQ6eOYj7qu/jY55+H8oCkQrv8AjY55+H8o/jY55+H8oCkQrv8AjY55+H8oNm/7ny/lAUiZqkZKC3XlHrPctE2bOZ4+E96uYEINaGjAADdnQC3W1D4OIZcl3GH3HR9wtJNdY0LhWZOcXtOg9yoYdTRT5stZI+yA0lt1fVrop0Nzu+w0lWdFs+0XxDleqLh3lWzWgCQEgMwzIDGFCDWhrRIC4BZoQgBCEIAXPLbwQ2mTHnQ4bzrdN7J7mNXQXvABJIAAJJNwAGJJXLrQ1oKRSXxG8m5jNbW5+klx2ELvsItzb7YMvxOSVNLvk02lStKgBUrStdmJFkwXUKFGy4TH85jHbwCuWgrqdEg5ENjOa1rdwAWZfaRNjw7WX2K+0TiIDpYuyYY1F7gwHoyp9CUqSAIzmt5LZEDRljKA6AU61tCnDnzSyJcCSQxwc4ADEyBSZWkHJDosMhw4rpi8OhuAyHgi4gXjYAVRbP8A5LryP/XruZsvMhibt6vKDVwZe+93TxdN+nWk6iViA9rn3gEE9BxTj4RO8b1ZcQccIotJRnl7HtJocMtIaA03caU88+lV3gDhfwkjfhPPruW26KoIkVVQ4kdM4xfXBiyOAMiZLm3EnG+8FUVdUyIyESXtnMNEhIkHPjcccNC3qYJkPaZOF2pzZzLD9jmSnaGlOLwHEYTyRgyeaec612UYLOTlqyeMGrSK0LmOY8kzkQcTMEXdSff0vgSomXz3xHbjkf8ABctk6I9sOGJueWsaNJJkOi9d1s/VogQIcJuDGtbPTIYnWceleXslGHCu5baRbll9i0QhCyTUBVlpaGItEitOZjnt1OYMpp3hWaXbaV02FAdBBnEitLA3O1jrnPOi6YGs6iraMZOolHXJRcyjGlJy0wznCEIX0p8cCav08pUo8SHmdDD+ljgP/p1JVTP+n0CdJe7M2EWna57SPoK57rHKlk67LPPhjf15HQkIWOUvnT60yQsOEXhjal7g8ySIURj6lj4Tq604WecSJ0LX8L1da8NM1da94WOJGyhahp/q9f4WBrL1ev8AC94JHnHE3kKvNber1/hYGufU+b8L3ly2PObDcs0KpNeep834WJtAeZ834XvJnsR50Ny4QqM2jPox8X4WBtMfRj4j3L3kT2PPaKe5foS6bUO9GN57lg61T+Y3eV77PU2PPaae4yoSs61kTmM+bvUTrXRszYe53/ZSVrUIO7pobkJMda6Pohj3XfdygiWqpBwcBsa37zUlZ1HsQd9TW49IXOotoKQcYrujJb9IC0Y9KiP5b3u9pzndpVisZd2VS8RitIv1+50ik1rBh+UisbqLhPdiqWnW7gtuhNdFN+bIb0l1+4FI5aoyF0wsaa/U8nHU8Sqv9KS8/X7G9XNoo1Jue7JZjwTbm3YE53HDG67AKraVm4KNd8YqKxFGTOcpS4pPLJWlStKgaVt0ChPjPEOEMpx3AZ3OOYa/uvJYSyycct4Ra2Xq4xqQ3mslEd0Hit6SNwK6KtCpqpbR4QhtvOLn852nUNAW6XLBuKvMnlaH09pQ5MMPV6mSSa7sU8PdEokZ0Nj+Ey6I7jQSX8p0M8qESZEgTab+LeSnExFFEpAzqqE3B5RfUgprDONviFjix4LXNMi04gragV3FYJNeQBcBcQNgKcbTVHBpAmeK8cmI3EajzhqPUuc1nVceATMcI3nw797MR1jWtmncQqr3vMwp28qUujGqpq+c93BxCDcSCbnOMxdoN01ZRaSuXwa9a14Lp8UgkYG4zzpijWphFuUIjZHWFCpGKeUdNJSawy1rGtcljnYywvxnK86Lz1JJp1OJJc43m8k/7q6luRKTHpTsijwyWGQL3cRp952bZenCy9iocN4j0lwjRRItbLxcIjDJaeURpOi4Be82NNZZ7wcTwZ/pxY5zSKXSGyeR4pjsYbTi8jM4i6WIG0gdLaJLTgRxK5bLYqyqtR1JcTNKlBQWESparS3MKC90JrHvewlpwa2YzTN/TJMQckS3tU5MQUho4sSTX6ntFx6Wj5dattYQnPhmc99UqU6XFT+/0Nen28pD7oYbBHq8Z3xOu+VL0SIXOLnEucby4kkk6STisULchThD9KwfM1K1Sq8zeQQhCsKgXRLCVYYdHMVwk6MQ4f8ArAkzfNzveSzZazRpL8t4IgtN59KR/TGrSejHDpQErgsu+rrHLX3Nvwy2eedL7fyBWJWa8IWUbpGVgVMWLEw17kjghKxIU5grEwNakmiOGa5CwIW0aMdKx8EOlSUkR4WapCicFveBHSFiaAdIUlNEHBlc4KJwVmasOkblgapPOG5TVSO5B05bFU4KJwVwamPOG5YGojzhuPepqrHcrdGexSuChcFfGz5543flYGzZ54+H8qarQ3IOhPYoXBRuCYTZg+kHw/5LE2VPpPl/yU1Xp7kHb1NvwLhCicEzGyX935P8libH/wB35P8AJSVxT3/JB2tXb8Cu4LBwTSbGf3fk/wAkfwoel+T/ACUvaaW/5IO0q7eaFJwUbgnD+ED0p+Ed6DYZvpXfCF77XS3IOyrbeaEtwUbgnf8AgjPSu3NXn8Bh+lfub3KSvKW5B2FbbzQikKN3426l0KBYKADN7oj9RIaPlAPWrig1LAg+ShtacMqU3dLjed6jK/prRNiPhdWX6ml5+v3EOp7HR40nPHAs5zxxiPVZjvl0p8quqIdHZkQhLS43uedLj/oW6hZ9a5nV102Na3s6dDqur3Z4QsS1ZoXMdhC6GoYlFmtxYvMgh4UdOobWi+85hnKXKdUpieqNA704uo0zM3leeBalZGXCUTpcRziL+n8N54wnrxUjP02gjBq6NDoYBnJSGjhTdVkFbIQaPZYwjNhMtBvHWmCrqODxXDJd1HYVdPokxJQGhKLnnUnGio6E0KhSWw2EijOMpO36VPJVF6RgGrXrKrmx4T4L8HCU+acQ4awZFbaF6m08oSipLD0ON0qiuhvdDiCTmEtcNekaiJEaiol0m0lkxSXNiMcIcQDJJImHtzTExeNOvZLRon6dwxfFivfqaAxp7T1hbcb2nwpyfXY+an4bWU3GK6b5X++QisaSQ1oJJuDQCSdQAvKbKhsK5xD6VxG4iCDxne0RyRqF+xOFX1PBgCUGG1mYuxcdrjeekrcXJWvnLpDp8+53W/hcYviqvPy7f2YQoTWtDWgNaAAGgSAAwACzQhZxsAhCEAIQhACEIQAhCEAIQhACEIQAhCEAIQhACEIQAhCEAIQhACEIQAhCEAIQhACEIQAhCEALyS9QgPMleyQhAEl5JeoQHkkZK9QgPMleoQgBCEIAQhCAEIQgBCEI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0" descr="data:image/jpeg;base64,/9j/4AAQSkZJRgABAQAAAQABAAD/2wCEAAkGBhMSEBUQEBQVEhQVFhAQFRAVFxIVFRAUFBQVFBQQFhQXHCYeFxojGhQUHy8gJScpLCwsFR4xNTAqNSYrLCkBCQoKDgwOGg8PGiwkHyQuLCwuKiksLCwtMC8sLCwsLywsLCwpLCo1LS4pLCwsLCwsLCwsKS8sKSwvLCwpMC0sLP/AABEIAH4BjgMBIgACEQEDEQH/xAAbAAACAgMBAAAAAAAAAAAAAAAABgMFAgQHAf/EAEQQAAECAgUGCA0DBAIDAAAAAAEAAgMRBAUGITESQVFhcZETIjJSgaGx0RQjM0JTYnKCkqKyweEHFRZDY+LwwtJEc8P/xAAaAQEAAwEBAQAAAAAAAAAAAAAAAgMFBAEG/8QALxEAAgEDAgQDBwUBAAAAAAAAAAECAwQRMVESEyFBBaHwFCIjYXGBsTKR0eHxQv/aAAwDAQACEQMRAD8A7JW1MdCYHNlMuDb9hP2VO6voulo2DvVlaEeKHtDsKXUBtOrWKfPPRIdgV/VlP4Vl/KFzh99hSspqJSjDeHt6RpGcIBvQo4EcPaHNvBv/AApEBr0+kFkNzxKYlKeF5AVH+/xfV3HvVzWw8S/Z2EJVQG+a9i6RuCtqmpjojXF98jIXSzJaV/ZweLd7X2CAnrmlOhww5hkcoCcgbpE59ipxXcbndTe5Wtft8Tsc09o+6XEBvivIukbgvf32LpbuVehAWH77F0jcsf3uNzhuatFCA32V5FBmXTGcSbfuCZgUkpxojpw2HS1p6ggJVp06tGQrje7mj7nMo63rDg2ybynYeqM7ktEzvN5xnpQG9SK6iOwOQNDe/Fa0OlODg+ZJBBvJv1KJCAc4UQOaHDAgEdKyVPZ+lzaYZxHGGw4jf2q4QAhC8e8AEkyAmSTcABiSUB6tCsK8gwbnu43Mbe7dm6ZJaru17nkw6OS1mBiYOf7PNGvHYl4HvXfSs2+s/wBjMrX6TxT6/MaaRbRx8nDA1vJJ3CUt5Wk+0dId58tTQ0dcpqnBUjSutUKcdEcbuKktZFkK3jekfvKzFaxvSP3lV7SpGlHCOx6qkt2WArOL6R28rMVlF9I7eVotKkaVBwjsWKctzebWETnu3lStp0Tnu3laDSpmFQcVsWKb3N5tNfz3bypW0t/OdvK0mlStKrcUWqT3NxtKdzjvUzaQ7SVpNKmYVU4otjJm62MdJUoiHStWGVMwqpouTJcs6V6HlYL0KOCWTPLK9y1X1vXEOjsy4hvNzWDlPOgd+Zc+re0UakEh5yWZoTZ5Pvc87dwXRRtpVeui3OO5vYUOmr2/kd6wtnR4UxlGK4ebDAd81zetUdK/USIfJQmt0F5LvlbLtSihaULKlHVZMep4jXno8fQ6PZK0b6SHti5IewgjJBALDqJN4IO8JhmuTVDWng9IZF83kv1sdyt1zvdXWAVnXlFU55WjNfw+4dWniT6r0vXyNCvh4n3mpbTLXg8Sdre0JaXEaIIQhAWFT1jwbsl3Id8p5yZUlK+qOscocE7Eck6Ro2jsQG/WA8U/2XdiUk30weLf7L+wpPQHqYLO+Sd7Z+lqX0xWfHij7TuwICSvPIO2t+oJZTPXXkHe79QSwgBWtWVO2IzLcXC8iQlm2gqqVxU9aMYzIeZXkgyJBB2IDYNnYfOfvb3LE2cbme7cFsGvIPOPwu7l5++wtJ3FAajrN6Iny/lW9Gg5LGtnPJAbPTILR/f4c5AOObAd6skAsV3EnGcNAaBuB7SVoqwr2FKNPnAHdd9hvVegPWtmQBnkN6Z6JVMNgvAc7O4ie4ZkrgyvG1NtCpYiMDhsI0HOEBK2C0GYABwmAFmhCAEmW2ro5XgzDICTomsm9sPsJ2jWnNcmrGkF8aI8+c956Mo5I3SHQu6ypqU+J9jN8RquFNRXf8GLSpGlQtKkaVrMxIsnaVmCpKroJjRWwhdPE80C8lP1BqeFBAyGifPN7j09y5K1eNLp3O63t5VeuiEqjVfFfyIbjrkQN5uVlBszHOIa32nf9ZpwQuKV3J6I0Y2UFq2LcOyjvOiNGwE/cLYZZcZ4hOxoH3KvEKp16j7lytqa7FS2zcPnP+XuUjaghjO7eO5WLnSVRW1o2QC0EFxcbwPNbnd+Nq8jKpN4QlGlTWZdEbQqaHr3rIVVD0HeVQU23DG3Q2l5+Fu839SpaXbqknkCGweyXHeTLqV8bevL5fU5p3ltDpr9EPYq1mg7yshQGaOsrmD7eU5pnlsOow2y6pFWlTfqrxgymQwwG7hocy0a3MMyBrBOxezta0VnX6Cne283jT6ofRRG6OsrIQG6O1ewYzXtD2EOa4BzXNIIcDeCCMQs1xZZoYRhwQ/2aipcZkKG6I+5rAXE6ho1rYSv+oNKLaM1g/qRGg7Ggv7Q1WUocyajuU16nKpynsJNaVm+PFMV+e5rczG5mD/bzNaiEL6RJJYR8fKTk8vUEITNZWyQpDeGjEiHMhrRcYkjIknM2cxdeZHDPCpUjTjxSLKVKVWXBDUWCV0aw1bcLA4Jx48KTdrDyD0SLfd1q3o9SwIYkyDDHutmdpN5U1GoEOGSYcNjC6WUWta3KlhOQvxKybi6hVjw4+hu2ljUoTUuJfNEFd+Qd7n1BLCZ678g73PqCWFnmsCli0VzWtccHCYP2OtRJloVHESjNa7AjcQTIhALS9Y8gggyIvB0KSlUYw3FjsRn0jMQokAzUanCLBccHBpDhouN+wpYWcOKWzySRMEHWDiFigBMlQ+R95yW0yVD5EbXdqAkrjyD/d+oJXTRXPkH+79QSugBCFJDoz3CbWucNIBIQEaFN4DE9G/4XI8Cicx/wu7kB5Q2ziMHrN7QnBK9WQHcMybSL53g5gU0IDTrSgcKyQ5Qvae0dKV3NIJBuIuI0J0VTXlX5TeFbyhyvWGnaOxAUC2qvpxhPni03OGkadq1UIBzhxA4BzTMG8FZKks9SsYZ9oatI6x1q7QAuRUuHkxYjT5r4jdziPsuurndtatMOk8IOTF408weAA5vYek6FoWE0puO5leKQbgpLs/yUjSpGlQgqRpWszEiy7svSxDpLC7B04c9Bdh1gDpXQlydpT7ZmvOGZkPPjGi/124Ze3T+Vl3lJv30bVhWS+G/sXaEIWaawLCLFDRMrIlVsSMHxMlxAa28zz6AvUskZPBk9xc0vecmGATrIGfYkisInCPc+Upm4aBmCZ7TVkxkMMc9rZ8Zzi4AZIwEycJ9iRaRayhD/wAmE72HB/0TXfarh94zLvM/dXYziQlqxiGibjIa1A62FFPJe52yHE+4VZWFMbHc3gS8TuIc0i7MQTgtHmqKyzJdBt4JqRTm4MBd1BaEZkQ+aANhMhpkJk9F66FUtiobYbXRTlkgGQN2/OrU0JjLmNDdgC43eSb6I0I2MIrL1OdVNbaNVVIFHeWxoLgyLwbSS1zYgmIkFxAkZzm0gAkHDlLtNWVlDpEFkeCcpkRoc0/YjMQZgjMQVxf9RbMZbTSYfKbyhLFl5O6c96ff0fyv2mEXZ3xiNnCEH5g5c9wk1xev9O61bXu+v8HVKP6jM8VCdoiFu9jj/wAU3KqtPVpj0V7GibgA9g0ubeG9N46VTbzUKkWyy7g6lGUVscrQgFC+jPkAXTrGUlr6HDDcWZUNw0Oac+0EHpXMVdWWr/waLxvJPkHjmnNEA1Z9I2Bcl3SdSnharqd1jXVGrmWj6HT0LxjwQCDMGRBGBBwIXqwD6or69PiTtb2hLSY6/PifealxACaKmPiGe99RSumapPIN9/6igMq0q/hW3coXtOn1UrkSuOyWhOqpq8q6fjWi8coaRzkBRoQhACZKh8iNru1LaZKh8iNru1AZV2fEO936gllMlfHxJ1lvbP7JbQAmOoD4n3nJcU1Hpj2chxGq4jcUA3oSz++RecNwXhruNzpdDe5AM6EqOrWKfPPUOwK6qWkOdCLnkuk51+eQAMu1AWKgpsUNhuJwkemdwCrY1ox5jCdbjLqCq6XT3xOUbszRcAgNZeoQgN+o/LDY7sTMqOztGvdEPsDXnJ7OtXiAFp1tVbKRCMKJnvDhixwwcNf5C3EL1NxeURlFSXC9DktPq98CIYUQcYZxg4HB41HvGZRNK6VaCom0mHLB7Zlj9B5p9U59+Zc1fDLXFrgWuaS0tOIIuIW7b11Wj8+581c2zoTx2ehI0rZotJdDeHsMnNMwf9zZlqNKlaVa1kqi8dUdKqitGx4YeLjg5vNdo2aFvLn1nKx4KO2fJfJjuk3O6D1TXQViXFLly6aH0VrW5sMvVENKiSaSlR1Im6eue/8ACY61PEKTzEkTqJA6DJKMcpsqup4aRsVjVNHpIb4RBhRS0EMdEYx5ZlSnklwMsBuVdBsbBbcOgNa0dgVgyKtiiwzEdkgyuJmf91hTccFSm5dDUhWWo4eGxA43Tx7dWO5btHs1R3DKLDi6RmbxMgGWa5WLKayGMgmbwADKZEx5uU7C+6Wte0im8WbBlE4NwOMjcdCqeWdEeGPcwbCDGBjbgLgFpx3LyPFiFgdKTmmZZMEPErwCDdjn0KKKZDRmlo1KyMcEJTyVlZAFpBwIIPSmGw7mihwmMGSGNEOWgs4rusE9KUq7pOTDc4YjvV1+nFLL4L55ojh8rD9yr60fhZIUZfEHVCELONIQLZ2a4NxpMIeLcZxGj+m44v8AZJ3HUblVdoewEEEAgggg3gg4ghcztVZ3waIHMvhPJyfUdjwZ6LwdAOiZ2LO54vhy17Hz3iFnwPmw07/L+ijQhC0jIG6xVpMgiixTxSZQnHzSf6Z1HNruziT2uLELp9k63NIowLjN7DwbzpIAId0gg7ZrIvqCj8SP3N7w26cvhS7afwTWhPih7Y7HJeTZWFCEVuSTKRDp45iPuq7+Njnn4fysw2ikTNUfkG7XfUVqfxsc8/D+VZ0Ki8GwMBnKd+0zQE6EIQC1W9XcG7KbyHYeqeb3KvTjHgB7S12B/wBmqp1mxmeekAoCjTJUPkRtd2rWFm/7ny/lWVBonBsDAZ4me1AadoT4oe2OxyXk2VhQhFbkkykQ6eOYj7qu/jY55+H8oCkQrv8AjY55+H8o/jY55+H8oCkQrv8AjY55+H8oNm/7ny/lAUiZqkZKC3XlHrPctE2bOZ4+E96uYEINaGjAADdnQC3W1D4OIZcl3GH3HR9wtJNdY0LhWZOcXtOg9yoYdTRT5stZI+yA0lt1fVrop0Nzu+w0lWdFs+0XxDleqLh3lWzWgCQEgMwzIDGFCDWhrRIC4BZoQgBCEIAXPLbwQ2mTHnQ4bzrdN7J7mNXQXvABJIAAJJNwAGJJXLrQ1oKRSXxG8m5jNbW5+klx2ELvsItzb7YMvxOSVNLvk02lStKgBUrStdmJFkwXUKFGy4TH85jHbwCuWgrqdEg5ENjOa1rdwAWZfaRNjw7WX2K+0TiIDpYuyYY1F7gwHoyp9CUqSAIzmt5LZEDRljKA6AU61tCnDnzSyJcCSQxwc4ADEyBSZWkHJDosMhw4rpi8OhuAyHgi4gXjYAVRbP8A5LryP/XruZsvMhibt6vKDVwZe+93TxdN+nWk6iViA9rn3gEE9BxTj4RO8b1ZcQccIotJRnl7HtJocMtIaA03caU88+lV3gDhfwkjfhPPruW26KoIkVVQ4kdM4xfXBiyOAMiZLm3EnG+8FUVdUyIyESXtnMNEhIkHPjcccNC3qYJkPaZOF2pzZzLD9jmSnaGlOLwHEYTyRgyeaec612UYLOTlqyeMGrSK0LmOY8kzkQcTMEXdSff0vgSomXz3xHbjkf8ABctk6I9sOGJueWsaNJJkOi9d1s/VogQIcJuDGtbPTIYnWceleXslGHCu5baRbll9i0QhCyTUBVlpaGItEitOZjnt1OYMpp3hWaXbaV02FAdBBnEitLA3O1jrnPOi6YGs6iraMZOolHXJRcyjGlJy0wznCEIX0p8cCav08pUo8SHmdDD+ljgP/p1JVTP+n0CdJe7M2EWna57SPoK57rHKlk67LPPhjf15HQkIWOUvnT60yQsOEXhjal7g8ySIURj6lj4Tq604WecSJ0LX8L1da8NM1da94WOJGyhahp/q9f4WBrL1ev8AC94JHnHE3kKvNber1/hYGufU+b8L3ly2PObDcs0KpNeep834WJtAeZ834XvJnsR50Ny4QqM2jPox8X4WBtMfRj4j3L3kT2PPaKe5foS6bUO9GN57lg61T+Y3eV77PU2PPaae4yoSs61kTmM+bvUTrXRszYe53/ZSVrUIO7pobkJMda6Pohj3XfdygiWqpBwcBsa37zUlZ1HsQd9TW49IXOotoKQcYrujJb9IC0Y9KiP5b3u9pzndpVisZd2VS8RitIv1+50ik1rBh+UisbqLhPdiqWnW7gtuhNdFN+bIb0l1+4FI5aoyF0wsaa/U8nHU8Sqv9KS8/X7G9XNoo1Jue7JZjwTbm3YE53HDG67AKraVm4KNd8YqKxFGTOcpS4pPLJWlStKgaVt0ChPjPEOEMpx3AZ3OOYa/uvJYSyycct4Ra2Xq4xqQ3mslEd0Hit6SNwK6KtCpqpbR4QhtvOLn852nUNAW6XLBuKvMnlaH09pQ5MMPV6mSSa7sU8PdEokZ0Nj+Ey6I7jQSX8p0M8qESZEgTab+LeSnExFFEpAzqqE3B5RfUgprDONviFjix4LXNMi04gragV3FYJNeQBcBcQNgKcbTVHBpAmeK8cmI3EajzhqPUuc1nVceATMcI3nw797MR1jWtmncQqr3vMwp28qUujGqpq+c93BxCDcSCbnOMxdoN01ZRaSuXwa9a14Lp8UgkYG4zzpijWphFuUIjZHWFCpGKeUdNJSawy1rGtcljnYywvxnK86Lz1JJp1OJJc43m8k/7q6luRKTHpTsijwyWGQL3cRp952bZenCy9iocN4j0lwjRRItbLxcIjDJaeURpOi4Be82NNZZ7wcTwZ/pxY5zSKXSGyeR4pjsYbTi8jM4i6WIG0gdLaJLTgRxK5bLYqyqtR1JcTNKlBQWESparS3MKC90JrHvewlpwa2YzTN/TJMQckS3tU5MQUho4sSTX6ntFx6Wj5dattYQnPhmc99UqU6XFT+/0Nen28pD7oYbBHq8Z3xOu+VL0SIXOLnEucby4kkk6STisULchThD9KwfM1K1Sq8zeQQhCsKgXRLCVYYdHMVwk6MQ4f8ArAkzfNzveSzZazRpL8t4IgtN59KR/TGrSejHDpQErgsu+rrHLX3Nvwy2eedL7fyBWJWa8IWUbpGVgVMWLEw17kjghKxIU5grEwNakmiOGa5CwIW0aMdKx8EOlSUkR4WapCicFveBHSFiaAdIUlNEHBlc4KJwVmasOkblgapPOG5TVSO5B05bFU4KJwVwamPOG5YGojzhuPepqrHcrdGexSuChcFfGz5543flYGzZ54+H8qarQ3IOhPYoXBRuCYTZg+kHw/5LE2VPpPl/yU1Xp7kHb1NvwLhCicEzGyX935P8libH/wB35P8AJSVxT3/JB2tXb8Cu4LBwTSbGf3fk/wAkfwoel+T/ACUvaaW/5IO0q7eaFJwUbgnD+ED0p+Ed6DYZvpXfCF77XS3IOyrbeaEtwUbgnf8AgjPSu3NXn8Bh+lfub3KSvKW5B2FbbzQikKN3426l0KBYKADN7oj9RIaPlAPWrig1LAg+ShtacMqU3dLjed6jK/prRNiPhdWX6ml5+v3EOp7HR40nPHAs5zxxiPVZjvl0p8quqIdHZkQhLS43uedLj/oW6hZ9a5nV102Na3s6dDqur3Z4QsS1ZoXMdhC6GoYlFmtxYvMgh4UdOobWi+85hnKXKdUpieqNA704uo0zM3leeBalZGXCUTpcRziL+n8N54wnrxUjP02gjBq6NDoYBnJSGjhTdVkFbIQaPZYwjNhMtBvHWmCrqODxXDJd1HYVdPokxJQGhKLnnUnGio6E0KhSWw2EijOMpO36VPJVF6RgGrXrKrmx4T4L8HCU+acQ4awZFbaF6m08oSipLD0ON0qiuhvdDiCTmEtcNekaiJEaiol0m0lkxSXNiMcIcQDJJImHtzTExeNOvZLRon6dwxfFivfqaAxp7T1hbcb2nwpyfXY+an4bWU3GK6b5X++QisaSQ1oJJuDQCSdQAvKbKhsK5xD6VxG4iCDxne0RyRqF+xOFX1PBgCUGG1mYuxcdrjeekrcXJWvnLpDp8+53W/hcYviqvPy7f2YQoTWtDWgNaAAGgSAAwACzQhZxsAhCEAIQhACEIQAhCEAIQhACEIQAhCEAIQhACEIQAhCEAIQhACEIQAhCEAIQhACEIQAhCEALyS9QgPMleyQhAEl5JeoQHkkZK9QgPMleoQgBCEIAQhCAEIQgBCEI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2" descr="data:image/jpeg;base64,/9j/4AAQSkZJRgABAQAAAQABAAD/2wCEAAkGBhMSEBUQEBQVEhQVFhAQFRAVFxIVFRAUFBQVFBQQFhQXHCYeFxojGhQUHy8gJScpLCwsFR4xNTAqNSYrLCkBCQoKDgwOGg8PGiwkHyQuLCwuKiksLCwtMC8sLCwsLywsLCwpLCo1LS4pLCwsLCwsLCwsKS8sKSwvLCwpMC0sLP/AABEIAH4BjgMBIgACEQEDEQH/xAAbAAACAgMBAAAAAAAAAAAAAAAABgMFAgQHAf/EAEQQAAECAgUGCA0DBAIDAAAAAAEAAgMRBAUGITESQVFhcZETIjJSgaGx0RQjM0JTYnKCkqKyweEHFRZDY+LwwtJEc8P/xAAaAQEAAwEBAQAAAAAAAAAAAAAAAgMFBAEG/8QALxEAAgEDAgQDBwUBAAAAAAAAAAECAwQRMVESEyFBBaHwFCIjYXGBsTKR0eHxQv/aAAwDAQACEQMRAD8A7JW1MdCYHNlMuDb9hP2VO6voulo2DvVlaEeKHtDsKXUBtOrWKfPPRIdgV/VlP4Vl/KFzh99hSspqJSjDeHt6RpGcIBvQo4EcPaHNvBv/AApEBr0+kFkNzxKYlKeF5AVH+/xfV3HvVzWw8S/Z2EJVQG+a9i6RuCtqmpjojXF98jIXSzJaV/ZweLd7X2CAnrmlOhww5hkcoCcgbpE59ipxXcbndTe5Wtft8Tsc09o+6XEBvivIukbgvf32LpbuVehAWH77F0jcsf3uNzhuatFCA32V5FBmXTGcSbfuCZgUkpxojpw2HS1p6ggJVp06tGQrje7mj7nMo63rDg2ybynYeqM7ktEzvN5xnpQG9SK6iOwOQNDe/Fa0OlODg+ZJBBvJv1KJCAc4UQOaHDAgEdKyVPZ+lzaYZxHGGw4jf2q4QAhC8e8AEkyAmSTcABiSUB6tCsK8gwbnu43Mbe7dm6ZJaru17nkw6OS1mBiYOf7PNGvHYl4HvXfSs2+s/wBjMrX6TxT6/MaaRbRx8nDA1vJJ3CUt5Wk+0dId58tTQ0dcpqnBUjSutUKcdEcbuKktZFkK3jekfvKzFaxvSP3lV7SpGlHCOx6qkt2WArOL6R28rMVlF9I7eVotKkaVBwjsWKctzebWETnu3lStp0Tnu3laDSpmFQcVsWKb3N5tNfz3bypW0t/OdvK0mlStKrcUWqT3NxtKdzjvUzaQ7SVpNKmYVU4otjJm62MdJUoiHStWGVMwqpouTJcs6V6HlYL0KOCWTPLK9y1X1vXEOjsy4hvNzWDlPOgd+Zc+re0UakEh5yWZoTZ5Pvc87dwXRRtpVeui3OO5vYUOmr2/kd6wtnR4UxlGK4ebDAd81zetUdK/USIfJQmt0F5LvlbLtSihaULKlHVZMep4jXno8fQ6PZK0b6SHti5IewgjJBALDqJN4IO8JhmuTVDWng9IZF83kv1sdyt1zvdXWAVnXlFU55WjNfw+4dWniT6r0vXyNCvh4n3mpbTLXg8Sdre0JaXEaIIQhAWFT1jwbsl3Id8p5yZUlK+qOscocE7Eck6Ro2jsQG/WA8U/2XdiUk30weLf7L+wpPQHqYLO+Sd7Z+lqX0xWfHij7TuwICSvPIO2t+oJZTPXXkHe79QSwgBWtWVO2IzLcXC8iQlm2gqqVxU9aMYzIeZXkgyJBB2IDYNnYfOfvb3LE2cbme7cFsGvIPOPwu7l5++wtJ3FAajrN6Iny/lW9Gg5LGtnPJAbPTILR/f4c5AOObAd6skAsV3EnGcNAaBuB7SVoqwr2FKNPnAHdd9hvVegPWtmQBnkN6Z6JVMNgvAc7O4ie4ZkrgyvG1NtCpYiMDhsI0HOEBK2C0GYABwmAFmhCAEmW2ro5XgzDICTomsm9sPsJ2jWnNcmrGkF8aI8+c956Mo5I3SHQu6ypqU+J9jN8RquFNRXf8GLSpGlQtKkaVrMxIsnaVmCpKroJjRWwhdPE80C8lP1BqeFBAyGifPN7j09y5K1eNLp3O63t5VeuiEqjVfFfyIbjrkQN5uVlBszHOIa32nf9ZpwQuKV3J6I0Y2UFq2LcOyjvOiNGwE/cLYZZcZ4hOxoH3KvEKp16j7lytqa7FS2zcPnP+XuUjaghjO7eO5WLnSVRW1o2QC0EFxcbwPNbnd+Nq8jKpN4QlGlTWZdEbQqaHr3rIVVD0HeVQU23DG3Q2l5+Fu839SpaXbqknkCGweyXHeTLqV8bevL5fU5p3ltDpr9EPYq1mg7yshQGaOsrmD7eU5pnlsOow2y6pFWlTfqrxgymQwwG7hocy0a3MMyBrBOxezta0VnX6Cne283jT6ofRRG6OsrIQG6O1ewYzXtD2EOa4BzXNIIcDeCCMQs1xZZoYRhwQ/2aipcZkKG6I+5rAXE6ho1rYSv+oNKLaM1g/qRGg7Ggv7Q1WUocyajuU16nKpynsJNaVm+PFMV+e5rczG5mD/bzNaiEL6RJJYR8fKTk8vUEITNZWyQpDeGjEiHMhrRcYkjIknM2cxdeZHDPCpUjTjxSLKVKVWXBDUWCV0aw1bcLA4Jx48KTdrDyD0SLfd1q3o9SwIYkyDDHutmdpN5U1GoEOGSYcNjC6WUWta3KlhOQvxKybi6hVjw4+hu2ljUoTUuJfNEFd+Qd7n1BLCZ678g73PqCWFnmsCli0VzWtccHCYP2OtRJloVHESjNa7AjcQTIhALS9Y8gggyIvB0KSlUYw3FjsRn0jMQokAzUanCLBccHBpDhouN+wpYWcOKWzySRMEHWDiFigBMlQ+R95yW0yVD5EbXdqAkrjyD/d+oJXTRXPkH+79QSugBCFJDoz3CbWucNIBIQEaFN4DE9G/4XI8Cicx/wu7kB5Q2ziMHrN7QnBK9WQHcMybSL53g5gU0IDTrSgcKyQ5Qvae0dKV3NIJBuIuI0J0VTXlX5TeFbyhyvWGnaOxAUC2qvpxhPni03OGkadq1UIBzhxA4BzTMG8FZKks9SsYZ9oatI6x1q7QAuRUuHkxYjT5r4jdziPsuurndtatMOk8IOTF408weAA5vYek6FoWE0puO5leKQbgpLs/yUjSpGlQgqRpWszEiy7svSxDpLC7B04c9Bdh1gDpXQlydpT7ZmvOGZkPPjGi/124Ze3T+Vl3lJv30bVhWS+G/sXaEIWaawLCLFDRMrIlVsSMHxMlxAa28zz6AvUskZPBk9xc0vecmGATrIGfYkisInCPc+Upm4aBmCZ7TVkxkMMc9rZ8Zzi4AZIwEycJ9iRaRayhD/wAmE72HB/0TXfarh94zLvM/dXYziQlqxiGibjIa1A62FFPJe52yHE+4VZWFMbHc3gS8TuIc0i7MQTgtHmqKyzJdBt4JqRTm4MBd1BaEZkQ+aANhMhpkJk9F66FUtiobYbXRTlkgGQN2/OrU0JjLmNDdgC43eSb6I0I2MIrL1OdVNbaNVVIFHeWxoLgyLwbSS1zYgmIkFxAkZzm0gAkHDlLtNWVlDpEFkeCcpkRoc0/YjMQZgjMQVxf9RbMZbTSYfKbyhLFl5O6c96ff0fyv2mEXZ3xiNnCEH5g5c9wk1xev9O61bXu+v8HVKP6jM8VCdoiFu9jj/wAU3KqtPVpj0V7GibgA9g0ubeG9N46VTbzUKkWyy7g6lGUVscrQgFC+jPkAXTrGUlr6HDDcWZUNw0Oac+0EHpXMVdWWr/waLxvJPkHjmnNEA1Z9I2Bcl3SdSnharqd1jXVGrmWj6HT0LxjwQCDMGRBGBBwIXqwD6or69PiTtb2hLSY6/PifealxACaKmPiGe99RSumapPIN9/6igMq0q/hW3coXtOn1UrkSuOyWhOqpq8q6fjWi8coaRzkBRoQhACZKh8iNru1LaZKh8iNru1AZV2fEO936gllMlfHxJ1lvbP7JbQAmOoD4n3nJcU1Hpj2chxGq4jcUA3oSz++RecNwXhruNzpdDe5AM6EqOrWKfPPUOwK6qWkOdCLnkuk51+eQAMu1AWKgpsUNhuJwkemdwCrY1ox5jCdbjLqCq6XT3xOUbszRcAgNZeoQgN+o/LDY7sTMqOztGvdEPsDXnJ7OtXiAFp1tVbKRCMKJnvDhixwwcNf5C3EL1NxeURlFSXC9DktPq98CIYUQcYZxg4HB41HvGZRNK6VaCom0mHLB7Zlj9B5p9U59+Zc1fDLXFrgWuaS0tOIIuIW7b11Wj8+581c2zoTx2ehI0rZotJdDeHsMnNMwf9zZlqNKlaVa1kqi8dUdKqitGx4YeLjg5vNdo2aFvLn1nKx4KO2fJfJjuk3O6D1TXQViXFLly6aH0VrW5sMvVENKiSaSlR1Im6eue/8ACY61PEKTzEkTqJA6DJKMcpsqup4aRsVjVNHpIb4RBhRS0EMdEYx5ZlSnklwMsBuVdBsbBbcOgNa0dgVgyKtiiwzEdkgyuJmf91hTccFSm5dDUhWWo4eGxA43Tx7dWO5btHs1R3DKLDi6RmbxMgGWa5WLKayGMgmbwADKZEx5uU7C+6Wte0im8WbBlE4NwOMjcdCqeWdEeGPcwbCDGBjbgLgFpx3LyPFiFgdKTmmZZMEPErwCDdjn0KKKZDRmlo1KyMcEJTyVlZAFpBwIIPSmGw7mihwmMGSGNEOWgs4rusE9KUq7pOTDc4YjvV1+nFLL4L55ojh8rD9yr60fhZIUZfEHVCELONIQLZ2a4NxpMIeLcZxGj+m44v8AZJ3HUblVdoewEEEAgggg3gg4ghcztVZ3waIHMvhPJyfUdjwZ6LwdAOiZ2LO54vhy17Hz3iFnwPmw07/L+ijQhC0jIG6xVpMgiixTxSZQnHzSf6Z1HNruziT2uLELp9k63NIowLjN7DwbzpIAId0gg7ZrIvqCj8SP3N7w26cvhS7afwTWhPih7Y7HJeTZWFCEVuSTKRDp45iPuq7+Njnn4fysw2ikTNUfkG7XfUVqfxsc8/D+VZ0Ki8GwMBnKd+0zQE6EIQC1W9XcG7KbyHYeqeb3KvTjHgB7S12B/wBmqp1mxmeekAoCjTJUPkRtd2rWFm/7ny/lWVBonBsDAZ4me1AadoT4oe2OxyXk2VhQhFbkkykQ6eOYj7qu/jY55+H8oCkQrv8AjY55+H8o/jY55+H8oCkQrv8AjY55+H8oNm/7ny/lAUiZqkZKC3XlHrPctE2bOZ4+E96uYEINaGjAADdnQC3W1D4OIZcl3GH3HR9wtJNdY0LhWZOcXtOg9yoYdTRT5stZI+yA0lt1fVrop0Nzu+w0lWdFs+0XxDleqLh3lWzWgCQEgMwzIDGFCDWhrRIC4BZoQgBCEIAXPLbwQ2mTHnQ4bzrdN7J7mNXQXvABJIAAJJNwAGJJXLrQ1oKRSXxG8m5jNbW5+klx2ELvsItzb7YMvxOSVNLvk02lStKgBUrStdmJFkwXUKFGy4TH85jHbwCuWgrqdEg5ENjOa1rdwAWZfaRNjw7WX2K+0TiIDpYuyYY1F7gwHoyp9CUqSAIzmt5LZEDRljKA6AU61tCnDnzSyJcCSQxwc4ADEyBSZWkHJDosMhw4rpi8OhuAyHgi4gXjYAVRbP8A5LryP/XruZsvMhibt6vKDVwZe+93TxdN+nWk6iViA9rn3gEE9BxTj4RO8b1ZcQccIotJRnl7HtJocMtIaA03caU88+lV3gDhfwkjfhPPruW26KoIkVVQ4kdM4xfXBiyOAMiZLm3EnG+8FUVdUyIyESXtnMNEhIkHPjcccNC3qYJkPaZOF2pzZzLD9jmSnaGlOLwHEYTyRgyeaec612UYLOTlqyeMGrSK0LmOY8kzkQcTMEXdSff0vgSomXz3xHbjkf8ABctk6I9sOGJueWsaNJJkOi9d1s/VogQIcJuDGtbPTIYnWceleXslGHCu5baRbll9i0QhCyTUBVlpaGItEitOZjnt1OYMpp3hWaXbaV02FAdBBnEitLA3O1jrnPOi6YGs6iraMZOolHXJRcyjGlJy0wznCEIX0p8cCav08pUo8SHmdDD+ljgP/p1JVTP+n0CdJe7M2EWna57SPoK57rHKlk67LPPhjf15HQkIWOUvnT60yQsOEXhjal7g8ySIURj6lj4Tq604WecSJ0LX8L1da8NM1da94WOJGyhahp/q9f4WBrL1ev8AC94JHnHE3kKvNber1/hYGufU+b8L3ly2PObDcs0KpNeep834WJtAeZ834XvJnsR50Ny4QqM2jPox8X4WBtMfRj4j3L3kT2PPaKe5foS6bUO9GN57lg61T+Y3eV77PU2PPaae4yoSs61kTmM+bvUTrXRszYe53/ZSVrUIO7pobkJMda6Pohj3XfdygiWqpBwcBsa37zUlZ1HsQd9TW49IXOotoKQcYrujJb9IC0Y9KiP5b3u9pzndpVisZd2VS8RitIv1+50ik1rBh+UisbqLhPdiqWnW7gtuhNdFN+bIb0l1+4FI5aoyF0wsaa/U8nHU8Sqv9KS8/X7G9XNoo1Jue7JZjwTbm3YE53HDG67AKraVm4KNd8YqKxFGTOcpS4pPLJWlStKgaVt0ChPjPEOEMpx3AZ3OOYa/uvJYSyycct4Ra2Xq4xqQ3mslEd0Hit6SNwK6KtCpqpbR4QhtvOLn852nUNAW6XLBuKvMnlaH09pQ5MMPV6mSSa7sU8PdEokZ0Nj+Ey6I7jQSX8p0M8qESZEgTab+LeSnExFFEpAzqqE3B5RfUgprDONviFjix4LXNMi04gragV3FYJNeQBcBcQNgKcbTVHBpAmeK8cmI3EajzhqPUuc1nVceATMcI3nw797MR1jWtmncQqr3vMwp28qUujGqpq+c93BxCDcSCbnOMxdoN01ZRaSuXwa9a14Lp8UgkYG4zzpijWphFuUIjZHWFCpGKeUdNJSawy1rGtcljnYywvxnK86Lz1JJp1OJJc43m8k/7q6luRKTHpTsijwyWGQL3cRp952bZenCy9iocN4j0lwjRRItbLxcIjDJaeURpOi4Be82NNZZ7wcTwZ/pxY5zSKXSGyeR4pjsYbTi8jM4i6WIG0gdLaJLTgRxK5bLYqyqtR1JcTNKlBQWESparS3MKC90JrHvewlpwa2YzTN/TJMQckS3tU5MQUho4sSTX6ntFx6Wj5dattYQnPhmc99UqU6XFT+/0Nen28pD7oYbBHq8Z3xOu+VL0SIXOLnEucby4kkk6STisULchThD9KwfM1K1Sq8zeQQhCsKgXRLCVYYdHMVwk6MQ4f8ArAkzfNzveSzZazRpL8t4IgtN59KR/TGrSejHDpQErgsu+rrHLX3Nvwy2eedL7fyBWJWa8IWUbpGVgVMWLEw17kjghKxIU5grEwNakmiOGa5CwIW0aMdKx8EOlSUkR4WapCicFveBHSFiaAdIUlNEHBlc4KJwVmasOkblgapPOG5TVSO5B05bFU4KJwVwamPOG5YGojzhuPepqrHcrdGexSuChcFfGz5543flYGzZ54+H8qarQ3IOhPYoXBRuCYTZg+kHw/5LE2VPpPl/yU1Xp7kHb1NvwLhCicEzGyX935P8libH/wB35P8AJSVxT3/JB2tXb8Cu4LBwTSbGf3fk/wAkfwoel+T/ACUvaaW/5IO0q7eaFJwUbgnD+ED0p+Ed6DYZvpXfCF77XS3IOyrbeaEtwUbgnf8AgjPSu3NXn8Bh+lfub3KSvKW5B2FbbzQikKN3426l0KBYKADN7oj9RIaPlAPWrig1LAg+ShtacMqU3dLjed6jK/prRNiPhdWX6ml5+v3EOp7HR40nPHAs5zxxiPVZjvl0p8quqIdHZkQhLS43uedLj/oW6hZ9a5nV102Na3s6dDqur3Z4QsS1ZoXMdhC6GoYlFmtxYvMgh4UdOobWi+85hnKXKdUpieqNA704uo0zM3leeBalZGXCUTpcRziL+n8N54wnrxUjP02gjBq6NDoYBnJSGjhTdVkFbIQaPZYwjNhMtBvHWmCrqODxXDJd1HYVdPokxJQGhKLnnUnGio6E0KhSWw2EijOMpO36VPJVF6RgGrXrKrmx4T4L8HCU+acQ4awZFbaF6m08oSipLD0ON0qiuhvdDiCTmEtcNekaiJEaiol0m0lkxSXNiMcIcQDJJImHtzTExeNOvZLRon6dwxfFivfqaAxp7T1hbcb2nwpyfXY+an4bWU3GK6b5X++QisaSQ1oJJuDQCSdQAvKbKhsK5xD6VxG4iCDxne0RyRqF+xOFX1PBgCUGG1mYuxcdrjeekrcXJWvnLpDp8+53W/hcYviqvPy7f2YQoTWtDWgNaAAGgSAAwACzQhZxsAhCEAIQhACEIQAhCEAIQhACEIQAhCEAIQhACEIQAhCEAIQhACEIQAhCEAIQhACEIQAhCEALyS9QgPMleyQhAEl5JeoQHkkZK9QgPMleoQgBCEIAQhCAEIQgBCEID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NESSo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7" y="2870298"/>
            <a:ext cx="2208739" cy="7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markatos\proposals\syssec\syssec\WP2-dissemination\2.1Website\logo\project\syssec.logo.1200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7" y="1484784"/>
            <a:ext cx="3416047" cy="9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katos\Desktop\image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10" y="2831164"/>
            <a:ext cx="2201625" cy="7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92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7772400" cy="34981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Describe  State of the 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 Cyber Security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What are the Treats?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What are the </a:t>
            </a:r>
            <a:r>
              <a:rPr lang="en-US" sz="2800" dirty="0" smtClean="0">
                <a:solidFill>
                  <a:srgbClr val="FF0000"/>
                </a:solidFill>
              </a:rPr>
              <a:t>Existing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efenses</a:t>
            </a:r>
            <a:r>
              <a:rPr lang="en-US" sz="2800" dirty="0" smtClean="0">
                <a:solidFill>
                  <a:schemeClr val="tx1"/>
                </a:solidFill>
              </a:rPr>
              <a:t> for each threat?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What are the </a:t>
            </a:r>
            <a:r>
              <a:rPr lang="en-US" sz="2800" dirty="0" smtClean="0">
                <a:solidFill>
                  <a:srgbClr val="FF0000"/>
                </a:solidFill>
              </a:rPr>
              <a:t>Research Challenges</a:t>
            </a:r>
            <a:r>
              <a:rPr lang="en-US" sz="2800" dirty="0" smtClean="0">
                <a:solidFill>
                  <a:schemeClr val="tx1"/>
                </a:solidFill>
              </a:rPr>
              <a:t>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What are the </a:t>
            </a:r>
            <a:r>
              <a:rPr lang="en-US" sz="2800" dirty="0" smtClean="0">
                <a:solidFill>
                  <a:srgbClr val="FF0000"/>
                </a:solidFill>
              </a:rPr>
              <a:t>Existing Tools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7170" name="Picture 2" descr="C:\Users\markatos\AppData\Local\Microsoft\Windows\Temporary Internet Files\Content.IE5\NSQ2Z0XT\MP9004422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69" y="4529133"/>
            <a:ext cx="139215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katos\AppData\Local\Microsoft\Windows\Temporary Internet Files\Content.IE5\IXQ2FPQC\MP9004317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24" y="1772816"/>
            <a:ext cx="16288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72"/>
          <p:cNvSpPr txBox="1">
            <a:spLocks/>
          </p:cNvSpPr>
          <p:nvPr/>
        </p:nvSpPr>
        <p:spPr>
          <a:xfrm>
            <a:off x="457200" y="11588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4000" b="1" i="0" u="none" strike="noStrike" cap="small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SzPct val="25000"/>
            </a:pPr>
            <a:r>
              <a:rPr lang="en-US" sz="3600" cap="none" dirty="0" smtClean="0">
                <a:solidFill>
                  <a:schemeClr val="lt1"/>
                </a:solidFill>
                <a:latin typeface="+mj-lt"/>
              </a:rPr>
              <a:t>What is it?</a:t>
            </a:r>
            <a:endParaRPr lang="en-US" sz="3600" cap="none" dirty="0"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2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22313" y="908721"/>
            <a:ext cx="7772400" cy="349818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Created 4 Groups: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@</a:t>
            </a:r>
            <a:r>
              <a:rPr lang="en-US" sz="3000" b="1" dirty="0" smtClean="0">
                <a:solidFill>
                  <a:schemeClr val="tx1"/>
                </a:solidFill>
              </a:rPr>
              <a:t>steering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@</a:t>
            </a:r>
            <a:r>
              <a:rPr lang="en-US" sz="3000" b="1" dirty="0" smtClean="0">
                <a:solidFill>
                  <a:schemeClr val="tx1"/>
                </a:solidFill>
              </a:rPr>
              <a:t>contributors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@</a:t>
            </a:r>
            <a:r>
              <a:rPr lang="en-US" sz="3000" b="1" dirty="0" smtClean="0">
                <a:solidFill>
                  <a:schemeClr val="tx1"/>
                </a:solidFill>
              </a:rPr>
              <a:t>wg3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@</a:t>
            </a:r>
            <a:r>
              <a:rPr lang="en-US" sz="3000" b="1" dirty="0" smtClean="0">
                <a:solidFill>
                  <a:schemeClr val="tx1"/>
                </a:solidFill>
              </a:rPr>
              <a:t>stakeholders</a:t>
            </a:r>
          </a:p>
        </p:txBody>
      </p:sp>
      <p:pic>
        <p:nvPicPr>
          <p:cNvPr id="6147" name="Picture 3" descr="C:\Users\markatos\AppData\Local\Microsoft\Windows\Temporary Internet Files\Content.IE5\NSQ2Z0XT\MP9004118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343" y="1628800"/>
            <a:ext cx="2631334" cy="223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72"/>
          <p:cNvSpPr txBox="1">
            <a:spLocks/>
          </p:cNvSpPr>
          <p:nvPr/>
        </p:nvSpPr>
        <p:spPr>
          <a:xfrm>
            <a:off x="457200" y="11588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4000" b="1" i="0" u="none" strike="noStrike" cap="small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SzPct val="25000"/>
            </a:pPr>
            <a:r>
              <a:rPr lang="en-US" sz="3600" cap="none" dirty="0" smtClean="0">
                <a:solidFill>
                  <a:schemeClr val="lt1"/>
                </a:solidFill>
                <a:latin typeface="+mj-lt"/>
              </a:rPr>
              <a:t>How did we do it?</a:t>
            </a:r>
            <a:endParaRPr lang="en-US" sz="3600" cap="none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22313" y="938932"/>
            <a:ext cx="7772400" cy="349818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@steering </a:t>
            </a:r>
            <a:r>
              <a:rPr lang="en-US" sz="3200" dirty="0" smtClean="0">
                <a:solidFill>
                  <a:schemeClr val="tx1"/>
                </a:solidFill>
              </a:rPr>
              <a:t>created a Table of Contents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Asked for feedback from </a:t>
            </a:r>
            <a:r>
              <a:rPr lang="en-US" sz="2800" b="1" dirty="0" smtClean="0">
                <a:solidFill>
                  <a:schemeClr val="tx1"/>
                </a:solidFill>
              </a:rPr>
              <a:t>@wg3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b="1" dirty="0" smtClean="0">
                <a:solidFill>
                  <a:schemeClr val="tx1"/>
                </a:solidFill>
              </a:rPr>
              <a:t>@stakeholders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 parallel,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</a:t>
            </a:r>
            <a:r>
              <a:rPr lang="en-US" sz="2600" dirty="0" smtClean="0">
                <a:solidFill>
                  <a:schemeClr val="tx1"/>
                </a:solidFill>
              </a:rPr>
              <a:t>hose who gave feedback (and wanted)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became part of </a:t>
            </a:r>
            <a:r>
              <a:rPr lang="en-US" sz="2400" b="1" dirty="0" smtClean="0">
                <a:solidFill>
                  <a:schemeClr val="tx1"/>
                </a:solidFill>
              </a:rPr>
              <a:t>@contributors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195" name="Picture 3" descr="C:\Users\markatos\AppData\Local\Microsoft\Windows\Temporary Internet Files\Content.IE5\IXQ2FPQC\MP9004003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97152"/>
            <a:ext cx="2376264" cy="1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72"/>
          <p:cNvSpPr txBox="1">
            <a:spLocks/>
          </p:cNvSpPr>
          <p:nvPr/>
        </p:nvSpPr>
        <p:spPr>
          <a:xfrm>
            <a:off x="457200" y="11588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4000" b="1" i="0" u="none" strike="noStrike" cap="small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SzPct val="25000"/>
            </a:pPr>
            <a:r>
              <a:rPr lang="en-US" sz="3600" cap="none" dirty="0" smtClean="0">
                <a:solidFill>
                  <a:schemeClr val="lt1"/>
                </a:solidFill>
                <a:latin typeface="+mj-lt"/>
              </a:rPr>
              <a:t>How did we do it?</a:t>
            </a:r>
            <a:endParaRPr lang="en-US" sz="3600" cap="none" dirty="0"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62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112" y="5013176"/>
            <a:ext cx="7772400" cy="1500187"/>
          </a:xfrm>
        </p:spPr>
        <p:txBody>
          <a:bodyPr/>
          <a:lstStyle/>
          <a:p>
            <a:r>
              <a:rPr lang="en-GB" sz="1600" b="1" dirty="0" smtClean="0"/>
              <a:t>Magnus </a:t>
            </a:r>
            <a:r>
              <a:rPr lang="en-GB" sz="1600" b="1" dirty="0" err="1"/>
              <a:t>Almgren</a:t>
            </a:r>
            <a:r>
              <a:rPr lang="en-GB" sz="1600" b="1" dirty="0"/>
              <a:t>, </a:t>
            </a:r>
            <a:r>
              <a:rPr lang="en-GB" sz="1600" i="1" dirty="0" err="1"/>
              <a:t>Chlamers</a:t>
            </a:r>
            <a:r>
              <a:rPr lang="en-GB" sz="1600" i="1" dirty="0"/>
              <a:t> University of Technology</a:t>
            </a:r>
            <a:endParaRPr lang="en-US" sz="1600" dirty="0"/>
          </a:p>
          <a:p>
            <a:r>
              <a:rPr lang="en-GB" sz="1600" b="1" dirty="0"/>
              <a:t>Elias </a:t>
            </a:r>
            <a:r>
              <a:rPr lang="en-GB" sz="1600" b="1" dirty="0" err="1"/>
              <a:t>Athanasopoulos</a:t>
            </a:r>
            <a:r>
              <a:rPr lang="en-GB" sz="1600" b="1" dirty="0"/>
              <a:t>, </a:t>
            </a:r>
            <a:r>
              <a:rPr lang="en-GB" sz="1600" i="1" dirty="0"/>
              <a:t>FORTH</a:t>
            </a:r>
            <a:endParaRPr lang="en-US" sz="1600" dirty="0"/>
          </a:p>
          <a:p>
            <a:r>
              <a:rPr lang="en-GB" sz="1600" b="1" dirty="0" err="1"/>
              <a:t>Henk</a:t>
            </a:r>
            <a:r>
              <a:rPr lang="en-GB" sz="1600" b="1" dirty="0"/>
              <a:t> </a:t>
            </a:r>
            <a:r>
              <a:rPr lang="en-GB" sz="1600" b="1" dirty="0" err="1"/>
              <a:t>Birkholz</a:t>
            </a:r>
            <a:r>
              <a:rPr lang="en-GB" sz="1600" b="1" dirty="0"/>
              <a:t>, </a:t>
            </a:r>
            <a:r>
              <a:rPr lang="en-GB" sz="1600" i="1" dirty="0" err="1"/>
              <a:t>Fraunhofer</a:t>
            </a:r>
            <a:r>
              <a:rPr lang="en-GB" sz="1600" i="1" dirty="0"/>
              <a:t> SIT</a:t>
            </a:r>
            <a:endParaRPr lang="en-US" sz="1600" dirty="0"/>
          </a:p>
          <a:p>
            <a:r>
              <a:rPr lang="en-GB" sz="1600" b="1" dirty="0"/>
              <a:t>Hugh Boyes, </a:t>
            </a:r>
            <a:r>
              <a:rPr lang="en-GB" sz="1600" i="1" dirty="0"/>
              <a:t>University of Warwick</a:t>
            </a:r>
            <a:endParaRPr lang="en-US" sz="1600" dirty="0"/>
          </a:p>
          <a:p>
            <a:r>
              <a:rPr lang="en-GB" sz="1600" b="1" dirty="0" err="1"/>
              <a:t>Hervé</a:t>
            </a:r>
            <a:r>
              <a:rPr lang="en-GB" sz="1600" b="1" dirty="0"/>
              <a:t> Debar, </a:t>
            </a:r>
            <a:r>
              <a:rPr lang="en-GB" sz="1600" i="1" dirty="0" err="1"/>
              <a:t>Télécom</a:t>
            </a:r>
            <a:r>
              <a:rPr lang="en-GB" sz="1600" i="1" dirty="0"/>
              <a:t> </a:t>
            </a:r>
            <a:r>
              <a:rPr lang="en-GB" sz="1600" i="1" dirty="0" err="1"/>
              <a:t>SudParis</a:t>
            </a:r>
            <a:endParaRPr lang="en-US" sz="1600" dirty="0"/>
          </a:p>
          <a:p>
            <a:r>
              <a:rPr lang="en-GB" sz="1600" b="1" dirty="0"/>
              <a:t>Sotiris Ioannidis, </a:t>
            </a:r>
            <a:r>
              <a:rPr lang="en-GB" sz="1600" i="1" dirty="0"/>
              <a:t>FORTH</a:t>
            </a:r>
            <a:endParaRPr lang="en-US" sz="1600" dirty="0"/>
          </a:p>
          <a:p>
            <a:r>
              <a:rPr lang="en-GB" sz="1600" b="1" dirty="0"/>
              <a:t>Roy Isbell</a:t>
            </a:r>
            <a:r>
              <a:rPr lang="en-GB" sz="1600" dirty="0"/>
              <a:t>, </a:t>
            </a:r>
            <a:r>
              <a:rPr lang="en-GB" sz="1600" i="1" dirty="0"/>
              <a:t>University of Warwick</a:t>
            </a:r>
            <a:r>
              <a:rPr lang="en-GB" sz="1600" b="1" dirty="0"/>
              <a:t> </a:t>
            </a:r>
            <a:endParaRPr lang="en-US" sz="1600" dirty="0"/>
          </a:p>
          <a:p>
            <a:r>
              <a:rPr lang="en-GB" sz="1600" b="1" dirty="0"/>
              <a:t>Nicola </a:t>
            </a:r>
            <a:r>
              <a:rPr lang="en-GB" sz="1600" b="1" dirty="0" err="1"/>
              <a:t>Jentzsch</a:t>
            </a:r>
            <a:r>
              <a:rPr lang="en-GB" sz="1600" i="1" dirty="0"/>
              <a:t>, DIW</a:t>
            </a:r>
            <a:endParaRPr lang="en-US" sz="1600" dirty="0"/>
          </a:p>
          <a:p>
            <a:r>
              <a:rPr lang="en-GB" sz="1600" b="1" dirty="0" err="1"/>
              <a:t>Wouter</a:t>
            </a:r>
            <a:r>
              <a:rPr lang="en-GB" sz="1600" b="1" dirty="0"/>
              <a:t> </a:t>
            </a:r>
            <a:r>
              <a:rPr lang="en-GB" sz="1600" b="1" dirty="0" err="1"/>
              <a:t>Leibbrandt</a:t>
            </a:r>
            <a:r>
              <a:rPr lang="en-GB" sz="1600" b="1" dirty="0"/>
              <a:t>, </a:t>
            </a:r>
            <a:r>
              <a:rPr lang="en-GB" sz="1600" i="1" dirty="0"/>
              <a:t>NXP Semiconductors</a:t>
            </a:r>
            <a:endParaRPr lang="en-US" sz="1600" dirty="0"/>
          </a:p>
          <a:p>
            <a:r>
              <a:rPr lang="en-GB" sz="1600" b="1" dirty="0"/>
              <a:t>Joachim </a:t>
            </a:r>
            <a:r>
              <a:rPr lang="en-GB" sz="1600" b="1" dirty="0" err="1"/>
              <a:t>Posegga</a:t>
            </a:r>
            <a:r>
              <a:rPr lang="en-GB" sz="1600" i="1" dirty="0"/>
              <a:t>, University of Passau</a:t>
            </a:r>
            <a:endParaRPr lang="en-US" sz="1600" dirty="0"/>
          </a:p>
          <a:p>
            <a:r>
              <a:rPr lang="en-GB" sz="1600" b="1" dirty="0" err="1"/>
              <a:t>Michalis</a:t>
            </a:r>
            <a:r>
              <a:rPr lang="en-GB" sz="1600" b="1" dirty="0"/>
              <a:t> </a:t>
            </a:r>
            <a:r>
              <a:rPr lang="en-GB" sz="1600" b="1" dirty="0" err="1"/>
              <a:t>Polychronakis</a:t>
            </a:r>
            <a:r>
              <a:rPr lang="en-GB" sz="1600" b="1" dirty="0"/>
              <a:t>, </a:t>
            </a:r>
            <a:r>
              <a:rPr lang="en-GB" sz="1600" i="1" dirty="0"/>
              <a:t>Columbia University</a:t>
            </a:r>
            <a:endParaRPr lang="en-US" sz="1600" dirty="0"/>
          </a:p>
          <a:p>
            <a:r>
              <a:rPr lang="en-GB" sz="1600" b="1" dirty="0" err="1"/>
              <a:t>Vassilis</a:t>
            </a:r>
            <a:r>
              <a:rPr lang="en-GB" sz="1600" b="1" dirty="0"/>
              <a:t> </a:t>
            </a:r>
            <a:r>
              <a:rPr lang="en-GB" sz="1600" b="1" dirty="0" err="1"/>
              <a:t>Prevelakis</a:t>
            </a:r>
            <a:r>
              <a:rPr lang="en-GB" sz="1600" b="1" dirty="0"/>
              <a:t>, </a:t>
            </a:r>
            <a:r>
              <a:rPr lang="en-GB" sz="1600" i="1" dirty="0"/>
              <a:t>Technical University, </a:t>
            </a:r>
            <a:r>
              <a:rPr lang="en-GB" sz="1600" i="1" dirty="0" err="1"/>
              <a:t>Braunschweig</a:t>
            </a:r>
            <a:endParaRPr lang="en-US" sz="1600" dirty="0"/>
          </a:p>
          <a:p>
            <a:r>
              <a:rPr lang="en-GB" sz="1600" b="1" dirty="0"/>
              <a:t>Ali </a:t>
            </a:r>
            <a:r>
              <a:rPr lang="en-GB" sz="1600" b="1" dirty="0" err="1"/>
              <a:t>Rezaki</a:t>
            </a:r>
            <a:r>
              <a:rPr lang="en-GB" sz="1600" b="1" dirty="0"/>
              <a:t>,</a:t>
            </a:r>
            <a:r>
              <a:rPr lang="en-GB" sz="1600" i="1" dirty="0"/>
              <a:t> </a:t>
            </a:r>
            <a:r>
              <a:rPr lang="en-GB" sz="1600" i="1" dirty="0" err="1"/>
              <a:t>Tubitak</a:t>
            </a:r>
            <a:endParaRPr lang="en-US" sz="1600" dirty="0"/>
          </a:p>
          <a:p>
            <a:r>
              <a:rPr lang="en-GB" sz="1600" b="1" dirty="0"/>
              <a:t>Rodrigo Roman, </a:t>
            </a:r>
            <a:r>
              <a:rPr lang="en-GB" sz="1600" i="1" dirty="0"/>
              <a:t>University of Malaga</a:t>
            </a:r>
            <a:endParaRPr lang="en-US" sz="1600" dirty="0"/>
          </a:p>
          <a:p>
            <a:r>
              <a:rPr lang="en-GB" sz="1600" b="1" dirty="0" err="1"/>
              <a:t>Carsten</a:t>
            </a:r>
            <a:r>
              <a:rPr lang="en-GB" sz="1600" b="1" dirty="0"/>
              <a:t> Rudolph, </a:t>
            </a:r>
            <a:r>
              <a:rPr lang="en-GB" sz="1600" i="1" dirty="0" err="1"/>
              <a:t>Fraunhofer</a:t>
            </a:r>
            <a:r>
              <a:rPr lang="en-GB" sz="1600" i="1" dirty="0"/>
              <a:t> SIT</a:t>
            </a:r>
            <a:endParaRPr lang="en-US" sz="1600" dirty="0"/>
          </a:p>
          <a:p>
            <a:r>
              <a:rPr lang="en-GB" sz="1600" b="1" dirty="0" err="1"/>
              <a:t>Bjornar</a:t>
            </a:r>
            <a:r>
              <a:rPr lang="en-GB" sz="1600" b="1" dirty="0"/>
              <a:t> </a:t>
            </a:r>
            <a:r>
              <a:rPr lang="en-GB" sz="1600" b="1" dirty="0" err="1"/>
              <a:t>Solhaug</a:t>
            </a:r>
            <a:r>
              <a:rPr lang="en-GB" sz="1600" i="1" dirty="0"/>
              <a:t>, SINTEF</a:t>
            </a:r>
            <a:endParaRPr lang="en-US" sz="1600" dirty="0"/>
          </a:p>
          <a:p>
            <a:r>
              <a:rPr lang="en-GB" sz="1600" b="1" dirty="0"/>
              <a:t>Christophe </a:t>
            </a:r>
            <a:r>
              <a:rPr lang="en-GB" sz="1600" b="1" dirty="0" err="1"/>
              <a:t>Sprenger</a:t>
            </a:r>
            <a:r>
              <a:rPr lang="en-GB" sz="1600" dirty="0"/>
              <a:t>,</a:t>
            </a:r>
            <a:r>
              <a:rPr lang="en-GB" sz="1600" i="1" dirty="0"/>
              <a:t> ETH Zurich</a:t>
            </a:r>
            <a:endParaRPr lang="en-US" sz="1600" dirty="0"/>
          </a:p>
          <a:p>
            <a:r>
              <a:rPr lang="en-GB" sz="1600" b="1" dirty="0"/>
              <a:t>Theo </a:t>
            </a:r>
            <a:r>
              <a:rPr lang="en-GB" sz="1600" b="1" dirty="0" err="1"/>
              <a:t>Tryfonas</a:t>
            </a:r>
            <a:r>
              <a:rPr lang="en-GB" sz="1600" dirty="0"/>
              <a:t>,</a:t>
            </a:r>
            <a:r>
              <a:rPr lang="en-GB" sz="1600" i="1" dirty="0"/>
              <a:t> University of Bristol</a:t>
            </a:r>
            <a:endParaRPr lang="en-US" sz="1600" dirty="0"/>
          </a:p>
          <a:p>
            <a:r>
              <a:rPr lang="en-GB" sz="1600" b="1" dirty="0"/>
              <a:t>Paulo </a:t>
            </a:r>
            <a:r>
              <a:rPr lang="en-GB" sz="1600" b="1" dirty="0" err="1"/>
              <a:t>Verissimo</a:t>
            </a:r>
            <a:r>
              <a:rPr lang="en-GB" sz="1600" dirty="0"/>
              <a:t>,</a:t>
            </a:r>
            <a:r>
              <a:rPr lang="en-GB" sz="1600" i="1" dirty="0"/>
              <a:t> University of Lisbon</a:t>
            </a:r>
            <a:endParaRPr lang="en-US" sz="1600" dirty="0"/>
          </a:p>
          <a:p>
            <a:r>
              <a:rPr lang="en-GB" sz="1600" b="1" dirty="0"/>
              <a:t>Tim Watson</a:t>
            </a:r>
            <a:r>
              <a:rPr lang="en-GB" sz="1600" dirty="0"/>
              <a:t>, </a:t>
            </a:r>
            <a:r>
              <a:rPr lang="en-GB" sz="1600" i="1" dirty="0"/>
              <a:t>University of </a:t>
            </a:r>
            <a:r>
              <a:rPr lang="en-GB" sz="1600" i="1" dirty="0" smtClean="0"/>
              <a:t>Warwick</a:t>
            </a:r>
            <a:endParaRPr lang="en-US" sz="1600" dirty="0"/>
          </a:p>
        </p:txBody>
      </p:sp>
      <p:sp>
        <p:nvSpPr>
          <p:cNvPr id="4" name="Shape 72"/>
          <p:cNvSpPr txBox="1">
            <a:spLocks/>
          </p:cNvSpPr>
          <p:nvPr/>
        </p:nvSpPr>
        <p:spPr>
          <a:xfrm>
            <a:off x="457200" y="11588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4000" b="1" i="0" u="none" strike="noStrike" cap="small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SzPct val="25000"/>
            </a:pPr>
            <a:r>
              <a:rPr lang="en-US" sz="3600" cap="none" dirty="0" smtClean="0">
                <a:solidFill>
                  <a:schemeClr val="lt1"/>
                </a:solidFill>
                <a:latin typeface="+mj-lt"/>
              </a:rPr>
              <a:t>Contributors</a:t>
            </a:r>
            <a:endParaRPr lang="en-US" sz="3600" cap="none" dirty="0"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34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22313" y="2235076"/>
            <a:ext cx="7772400" cy="349818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@steering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created an </a:t>
            </a:r>
            <a:r>
              <a:rPr lang="en-US" sz="3000" dirty="0" smtClean="0">
                <a:solidFill>
                  <a:srgbClr val="FF0000"/>
                </a:solidFill>
              </a:rPr>
              <a:t>“example” section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o be used by the rest of the contributors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a</a:t>
            </a:r>
            <a:r>
              <a:rPr lang="en-US" sz="3000" dirty="0" smtClean="0">
                <a:solidFill>
                  <a:schemeClr val="tx1"/>
                </a:solidFill>
              </a:rPr>
              <a:t>ssigned the sections to authors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nd reviewers as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Text has been steadily flowing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Some is still trickling</a:t>
            </a:r>
          </a:p>
        </p:txBody>
      </p:sp>
      <p:pic>
        <p:nvPicPr>
          <p:cNvPr id="1026" name="Picture 2" descr="C:\Users\markatos\AppData\Local\Microsoft\Windows\Temporary Internet Files\Content.IE5\9P2ZLEPC\MP9004421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9" y="3284984"/>
            <a:ext cx="1854231" cy="12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72"/>
          <p:cNvSpPr txBox="1">
            <a:spLocks/>
          </p:cNvSpPr>
          <p:nvPr/>
        </p:nvSpPr>
        <p:spPr>
          <a:xfrm>
            <a:off x="457200" y="11588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4000" b="1" i="0" u="none" strike="noStrike" cap="small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SzPct val="25000"/>
            </a:pPr>
            <a:r>
              <a:rPr lang="en-US" sz="3600" cap="none" dirty="0" smtClean="0">
                <a:solidFill>
                  <a:schemeClr val="lt1"/>
                </a:solidFill>
                <a:latin typeface="+mj-lt"/>
              </a:rPr>
              <a:t>The procedure</a:t>
            </a:r>
            <a:endParaRPr lang="en-US" sz="3600" cap="none" dirty="0"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31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722313" y="908721"/>
            <a:ext cx="7772400" cy="3498180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Introduction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Basic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Internet of </a:t>
            </a:r>
            <a:r>
              <a:rPr lang="en-US" sz="3200" dirty="0" smtClean="0">
                <a:solidFill>
                  <a:schemeClr val="tx1"/>
                </a:solidFill>
              </a:rPr>
              <a:t>Things - Cloud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Application Domains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Conclusions </a:t>
            </a:r>
          </a:p>
        </p:txBody>
      </p:sp>
      <p:pic>
        <p:nvPicPr>
          <p:cNvPr id="5122" name="Picture 2" descr="C:\Users\markatos\AppData\Local\Microsoft\Windows\Temporary Internet Files\Content.IE5\IXQ2FPQC\MP90043936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030083" cy="454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72"/>
          <p:cNvSpPr txBox="1">
            <a:spLocks/>
          </p:cNvSpPr>
          <p:nvPr/>
        </p:nvSpPr>
        <p:spPr>
          <a:xfrm>
            <a:off x="457200" y="11588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4000" b="1" i="0" u="none" strike="noStrike" cap="small" baseline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2000" b="1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SzPct val="25000"/>
            </a:pPr>
            <a:r>
              <a:rPr lang="en-US" sz="3600" cap="none" dirty="0" smtClean="0">
                <a:solidFill>
                  <a:schemeClr val="lt1"/>
                </a:solidFill>
                <a:latin typeface="+mj-lt"/>
              </a:rPr>
              <a:t>Structure</a:t>
            </a:r>
            <a:endParaRPr lang="en-US" sz="3600" cap="none" dirty="0"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9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-CLOUDCERT-TPL-Presentation (2)">
  <a:themeElements>
    <a:clrScheme name="template1-P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397</Words>
  <Application>Microsoft Office PowerPoint</Application>
  <PresentationFormat>On-screen Show (4:3)</PresentationFormat>
  <Paragraphs>107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EC-CLOUDCERT-TPL-Presentation (2)</vt:lpstr>
      <vt:lpstr>NIS WG3 3rd meeting, April 29th</vt:lpstr>
      <vt:lpstr>PowerPoint Presentation</vt:lpstr>
      <vt:lpstr>Secure ICT Landscape Deliverable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 WG3 2nd meeting, Dec 12th</dc:title>
  <dc:creator>X2</dc:creator>
  <cp:lastModifiedBy>Evangelos Markatos</cp:lastModifiedBy>
  <cp:revision>14</cp:revision>
  <dcterms:modified xsi:type="dcterms:W3CDTF">2014-04-23T22:09:39Z</dcterms:modified>
</cp:coreProperties>
</file>